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781" r:id="rId2"/>
    <p:sldMasterId id="2147483793" r:id="rId3"/>
    <p:sldMasterId id="2147483842" r:id="rId4"/>
    <p:sldMasterId id="2147483867" r:id="rId5"/>
  </p:sldMasterIdLst>
  <p:notesMasterIdLst>
    <p:notesMasterId r:id="rId26"/>
  </p:notesMasterIdLst>
  <p:sldIdLst>
    <p:sldId id="1118" r:id="rId6"/>
    <p:sldId id="2183" r:id="rId7"/>
    <p:sldId id="2184" r:id="rId8"/>
    <p:sldId id="2185" r:id="rId9"/>
    <p:sldId id="1309" r:id="rId10"/>
    <p:sldId id="333" r:id="rId11"/>
    <p:sldId id="350" r:id="rId12"/>
    <p:sldId id="353" r:id="rId13"/>
    <p:sldId id="343" r:id="rId14"/>
    <p:sldId id="344" r:id="rId15"/>
    <p:sldId id="345" r:id="rId16"/>
    <p:sldId id="346" r:id="rId17"/>
    <p:sldId id="347" r:id="rId18"/>
    <p:sldId id="349" r:id="rId19"/>
    <p:sldId id="1291" r:id="rId20"/>
    <p:sldId id="1301" r:id="rId21"/>
    <p:sldId id="1302" r:id="rId22"/>
    <p:sldId id="1306" r:id="rId23"/>
    <p:sldId id="351" r:id="rId24"/>
    <p:sldId id="2186" r:id="rId25"/>
  </p:sldIdLst>
  <p:sldSz cx="10287000" cy="6858000" type="35mm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664988AC-1279-4672-B64C-8BEA85FF2EF4}">
          <p14:sldIdLst>
            <p14:sldId id="1118"/>
            <p14:sldId id="2183"/>
            <p14:sldId id="2184"/>
            <p14:sldId id="2185"/>
            <p14:sldId id="1309"/>
            <p14:sldId id="333"/>
            <p14:sldId id="350"/>
            <p14:sldId id="353"/>
            <p14:sldId id="343"/>
            <p14:sldId id="344"/>
            <p14:sldId id="345"/>
            <p14:sldId id="346"/>
            <p14:sldId id="347"/>
            <p14:sldId id="349"/>
            <p14:sldId id="1291"/>
            <p14:sldId id="1301"/>
            <p14:sldId id="1302"/>
            <p14:sldId id="1306"/>
            <p14:sldId id="351"/>
            <p14:sldId id="21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574" autoAdjust="0"/>
  </p:normalViewPr>
  <p:slideViewPr>
    <p:cSldViewPr snapToGrid="0">
      <p:cViewPr varScale="1">
        <p:scale>
          <a:sx n="63" d="100"/>
          <a:sy n="63" d="100"/>
        </p:scale>
        <p:origin x="1068" y="60"/>
      </p:cViewPr>
      <p:guideLst>
        <p:guide orient="horz" pos="216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FD40B-E53E-4FD6-9D6A-AF9CE34A656D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85825" y="1241425"/>
            <a:ext cx="50260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B9F64-8FFB-40C7-9411-BBFCCB9CCB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893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06425" y="744538"/>
            <a:ext cx="55848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2B80B7-B939-4E66-B0D3-D9E994249D0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940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71525" y="2130787"/>
            <a:ext cx="874395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5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15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57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43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28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14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00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86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36434-1535-48F1-89D6-68AC7F152E9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F110-1843-4743-BD48-FA9814AB5BE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924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36434-1535-48F1-89D6-68AC7F152E9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F110-1843-4743-BD48-FA9814AB5BE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971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2602" y="4407262"/>
            <a:ext cx="8743950" cy="1362075"/>
          </a:xfrm>
        </p:spPr>
        <p:txBody>
          <a:bodyPr anchor="t"/>
          <a:lstStyle>
            <a:lvl1pPr algn="l">
              <a:defRPr sz="3375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1pPr>
            <a:lvl2pPr marL="385761" indent="0">
              <a:buNone/>
              <a:defRPr sz="1519">
                <a:solidFill>
                  <a:schemeClr val="tx1">
                    <a:tint val="75000"/>
                  </a:schemeClr>
                </a:solidFill>
              </a:defRPr>
            </a:lvl2pPr>
            <a:lvl3pPr marL="77152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157281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4pPr>
            <a:lvl5pPr marL="1543041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5pPr>
            <a:lvl6pPr marL="1928802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6pPr>
            <a:lvl7pPr marL="2314562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7pPr>
            <a:lvl8pPr marL="2700322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8pPr>
            <a:lvl9pPr marL="3086083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36434-1535-48F1-89D6-68AC7F152E9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F110-1843-4743-BD48-FA9814AB5BE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216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4353" y="1600206"/>
            <a:ext cx="4543425" cy="4525963"/>
          </a:xfrm>
        </p:spPr>
        <p:txBody>
          <a:bodyPr/>
          <a:lstStyle>
            <a:lvl1pPr>
              <a:defRPr sz="2363"/>
            </a:lvl1pPr>
            <a:lvl2pPr>
              <a:defRPr sz="2025"/>
            </a:lvl2pPr>
            <a:lvl3pPr>
              <a:defRPr sz="1688"/>
            </a:lvl3pPr>
            <a:lvl4pPr>
              <a:defRPr sz="1519"/>
            </a:lvl4pPr>
            <a:lvl5pPr>
              <a:defRPr sz="1519"/>
            </a:lvl5pPr>
            <a:lvl6pPr>
              <a:defRPr sz="1519"/>
            </a:lvl6pPr>
            <a:lvl7pPr>
              <a:defRPr sz="1519"/>
            </a:lvl7pPr>
            <a:lvl8pPr>
              <a:defRPr sz="1519"/>
            </a:lvl8pPr>
            <a:lvl9pPr>
              <a:defRPr sz="1519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29228" y="1600206"/>
            <a:ext cx="4543425" cy="4525963"/>
          </a:xfrm>
        </p:spPr>
        <p:txBody>
          <a:bodyPr/>
          <a:lstStyle>
            <a:lvl1pPr>
              <a:defRPr sz="2363"/>
            </a:lvl1pPr>
            <a:lvl2pPr>
              <a:defRPr sz="2025"/>
            </a:lvl2pPr>
            <a:lvl3pPr>
              <a:defRPr sz="1688"/>
            </a:lvl3pPr>
            <a:lvl4pPr>
              <a:defRPr sz="1519"/>
            </a:lvl4pPr>
            <a:lvl5pPr>
              <a:defRPr sz="1519"/>
            </a:lvl5pPr>
            <a:lvl6pPr>
              <a:defRPr sz="1519"/>
            </a:lvl6pPr>
            <a:lvl7pPr>
              <a:defRPr sz="1519"/>
            </a:lvl7pPr>
            <a:lvl8pPr>
              <a:defRPr sz="1519"/>
            </a:lvl8pPr>
            <a:lvl9pPr>
              <a:defRPr sz="1519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36434-1535-48F1-89D6-68AC7F152E9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F110-1843-4743-BD48-FA9814AB5BE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143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4399" y="1535117"/>
            <a:ext cx="4545213" cy="639763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61" indent="0">
              <a:buNone/>
              <a:defRPr sz="1688" b="1"/>
            </a:lvl2pPr>
            <a:lvl3pPr marL="771521" indent="0">
              <a:buNone/>
              <a:defRPr sz="1519" b="1"/>
            </a:lvl3pPr>
            <a:lvl4pPr marL="1157281" indent="0">
              <a:buNone/>
              <a:defRPr sz="1350" b="1"/>
            </a:lvl4pPr>
            <a:lvl5pPr marL="1543041" indent="0">
              <a:buNone/>
              <a:defRPr sz="1350" b="1"/>
            </a:lvl5pPr>
            <a:lvl6pPr marL="1928802" indent="0">
              <a:buNone/>
              <a:defRPr sz="1350" b="1"/>
            </a:lvl6pPr>
            <a:lvl7pPr marL="2314562" indent="0">
              <a:buNone/>
              <a:defRPr sz="1350" b="1"/>
            </a:lvl7pPr>
            <a:lvl8pPr marL="2700322" indent="0">
              <a:buNone/>
              <a:defRPr sz="1350" b="1"/>
            </a:lvl8pPr>
            <a:lvl9pPr marL="3086083" indent="0">
              <a:buNone/>
              <a:defRPr sz="135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4399" y="2174875"/>
            <a:ext cx="4545213" cy="3951288"/>
          </a:xfrm>
        </p:spPr>
        <p:txBody>
          <a:bodyPr/>
          <a:lstStyle>
            <a:lvl1pPr>
              <a:defRPr sz="2025"/>
            </a:lvl1pPr>
            <a:lvl2pPr>
              <a:defRPr sz="1688"/>
            </a:lvl2pPr>
            <a:lvl3pPr>
              <a:defRPr sz="1519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225833" y="1535117"/>
            <a:ext cx="4546997" cy="639763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61" indent="0">
              <a:buNone/>
              <a:defRPr sz="1688" b="1"/>
            </a:lvl2pPr>
            <a:lvl3pPr marL="771521" indent="0">
              <a:buNone/>
              <a:defRPr sz="1519" b="1"/>
            </a:lvl3pPr>
            <a:lvl4pPr marL="1157281" indent="0">
              <a:buNone/>
              <a:defRPr sz="1350" b="1"/>
            </a:lvl4pPr>
            <a:lvl5pPr marL="1543041" indent="0">
              <a:buNone/>
              <a:defRPr sz="1350" b="1"/>
            </a:lvl5pPr>
            <a:lvl6pPr marL="1928802" indent="0">
              <a:buNone/>
              <a:defRPr sz="1350" b="1"/>
            </a:lvl6pPr>
            <a:lvl7pPr marL="2314562" indent="0">
              <a:buNone/>
              <a:defRPr sz="1350" b="1"/>
            </a:lvl7pPr>
            <a:lvl8pPr marL="2700322" indent="0">
              <a:buNone/>
              <a:defRPr sz="1350" b="1"/>
            </a:lvl8pPr>
            <a:lvl9pPr marL="3086083" indent="0">
              <a:buNone/>
              <a:defRPr sz="135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225833" y="2174875"/>
            <a:ext cx="4546997" cy="3951288"/>
          </a:xfrm>
        </p:spPr>
        <p:txBody>
          <a:bodyPr/>
          <a:lstStyle>
            <a:lvl1pPr>
              <a:defRPr sz="2025"/>
            </a:lvl1pPr>
            <a:lvl2pPr>
              <a:defRPr sz="1688"/>
            </a:lvl2pPr>
            <a:lvl3pPr>
              <a:defRPr sz="1519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36434-1535-48F1-89D6-68AC7F152E9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F110-1843-4743-BD48-FA9814AB5BE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861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36434-1535-48F1-89D6-68AC7F152E9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F110-1843-4743-BD48-FA9814AB5BE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90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36434-1535-48F1-89D6-68AC7F152E9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F110-1843-4743-BD48-FA9814AB5BE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819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4356" y="273053"/>
            <a:ext cx="3384352" cy="1162051"/>
          </a:xfrm>
        </p:spPr>
        <p:txBody>
          <a:bodyPr anchor="b"/>
          <a:lstStyle>
            <a:lvl1pPr algn="l">
              <a:defRPr sz="1688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22011" y="273066"/>
            <a:ext cx="5750719" cy="5853113"/>
          </a:xfrm>
        </p:spPr>
        <p:txBody>
          <a:bodyPr/>
          <a:lstStyle>
            <a:lvl1pPr>
              <a:defRPr sz="2700"/>
            </a:lvl1pPr>
            <a:lvl2pPr>
              <a:defRPr sz="2363"/>
            </a:lvl2pPr>
            <a:lvl3pPr>
              <a:defRPr sz="202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14356" y="1435104"/>
            <a:ext cx="3384352" cy="4691063"/>
          </a:xfrm>
        </p:spPr>
        <p:txBody>
          <a:bodyPr/>
          <a:lstStyle>
            <a:lvl1pPr marL="0" indent="0">
              <a:buNone/>
              <a:defRPr sz="1181"/>
            </a:lvl1pPr>
            <a:lvl2pPr marL="385761" indent="0">
              <a:buNone/>
              <a:defRPr sz="1013"/>
            </a:lvl2pPr>
            <a:lvl3pPr marL="771521" indent="0">
              <a:buNone/>
              <a:defRPr sz="844"/>
            </a:lvl3pPr>
            <a:lvl4pPr marL="1157281" indent="0">
              <a:buNone/>
              <a:defRPr sz="675"/>
            </a:lvl4pPr>
            <a:lvl5pPr marL="1543041" indent="0">
              <a:buNone/>
              <a:defRPr sz="675"/>
            </a:lvl5pPr>
            <a:lvl6pPr marL="1928802" indent="0">
              <a:buNone/>
              <a:defRPr sz="675"/>
            </a:lvl6pPr>
            <a:lvl7pPr marL="2314562" indent="0">
              <a:buNone/>
              <a:defRPr sz="675"/>
            </a:lvl7pPr>
            <a:lvl8pPr marL="2700322" indent="0">
              <a:buNone/>
              <a:defRPr sz="675"/>
            </a:lvl8pPr>
            <a:lvl9pPr marL="3086083" indent="0">
              <a:buNone/>
              <a:defRPr sz="675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36434-1535-48F1-89D6-68AC7F152E9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F110-1843-4743-BD48-FA9814AB5BE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309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16324" y="4800770"/>
            <a:ext cx="6172200" cy="566739"/>
          </a:xfrm>
        </p:spPr>
        <p:txBody>
          <a:bodyPr anchor="b"/>
          <a:lstStyle>
            <a:lvl1pPr algn="l">
              <a:defRPr sz="1688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2700"/>
            </a:lvl1pPr>
            <a:lvl2pPr marL="385761" indent="0">
              <a:buNone/>
              <a:defRPr sz="2363"/>
            </a:lvl2pPr>
            <a:lvl3pPr marL="771521" indent="0">
              <a:buNone/>
              <a:defRPr sz="2025"/>
            </a:lvl3pPr>
            <a:lvl4pPr marL="1157281" indent="0">
              <a:buNone/>
              <a:defRPr sz="1688"/>
            </a:lvl4pPr>
            <a:lvl5pPr marL="1543041" indent="0">
              <a:buNone/>
              <a:defRPr sz="1688"/>
            </a:lvl5pPr>
            <a:lvl6pPr marL="1928802" indent="0">
              <a:buNone/>
              <a:defRPr sz="1688"/>
            </a:lvl6pPr>
            <a:lvl7pPr marL="2314562" indent="0">
              <a:buNone/>
              <a:defRPr sz="1688"/>
            </a:lvl7pPr>
            <a:lvl8pPr marL="2700322" indent="0">
              <a:buNone/>
              <a:defRPr sz="1688"/>
            </a:lvl8pPr>
            <a:lvl9pPr marL="3086083" indent="0">
              <a:buNone/>
              <a:defRPr sz="1688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016324" y="5367508"/>
            <a:ext cx="6172200" cy="804863"/>
          </a:xfrm>
        </p:spPr>
        <p:txBody>
          <a:bodyPr/>
          <a:lstStyle>
            <a:lvl1pPr marL="0" indent="0">
              <a:buNone/>
              <a:defRPr sz="1181"/>
            </a:lvl1pPr>
            <a:lvl2pPr marL="385761" indent="0">
              <a:buNone/>
              <a:defRPr sz="1013"/>
            </a:lvl2pPr>
            <a:lvl3pPr marL="771521" indent="0">
              <a:buNone/>
              <a:defRPr sz="844"/>
            </a:lvl3pPr>
            <a:lvl4pPr marL="1157281" indent="0">
              <a:buNone/>
              <a:defRPr sz="675"/>
            </a:lvl4pPr>
            <a:lvl5pPr marL="1543041" indent="0">
              <a:buNone/>
              <a:defRPr sz="675"/>
            </a:lvl5pPr>
            <a:lvl6pPr marL="1928802" indent="0">
              <a:buNone/>
              <a:defRPr sz="675"/>
            </a:lvl6pPr>
            <a:lvl7pPr marL="2314562" indent="0">
              <a:buNone/>
              <a:defRPr sz="675"/>
            </a:lvl7pPr>
            <a:lvl8pPr marL="2700322" indent="0">
              <a:buNone/>
              <a:defRPr sz="675"/>
            </a:lvl8pPr>
            <a:lvl9pPr marL="3086083" indent="0">
              <a:buNone/>
              <a:defRPr sz="675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36434-1535-48F1-89D6-68AC7F152E9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F110-1843-4743-BD48-FA9814AB5BE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668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36434-1535-48F1-89D6-68AC7F152E9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F110-1843-4743-BD48-FA9814AB5BE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65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458078" y="274651"/>
            <a:ext cx="2314575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14353" y="274651"/>
            <a:ext cx="6772275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36434-1535-48F1-89D6-68AC7F152E9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AF110-1843-4743-BD48-FA9814AB5BE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117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cu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188" y="44628"/>
            <a:ext cx="1468041" cy="2076451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97" y="2853288"/>
            <a:ext cx="2430000" cy="89444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104" y="5733426"/>
            <a:ext cx="1417500" cy="63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665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71525" y="2130494"/>
            <a:ext cx="874395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5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1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57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28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14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00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86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2491-B1A8-4DCA-942F-41215E37E4A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240F0-FD6F-4697-8AE0-1F7552EE954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826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2491-B1A8-4DCA-942F-41215E37E4A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240F0-FD6F-4697-8AE0-1F7552EE954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377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2602" y="4406969"/>
            <a:ext cx="8743950" cy="1362075"/>
          </a:xfrm>
        </p:spPr>
        <p:txBody>
          <a:bodyPr anchor="t"/>
          <a:lstStyle>
            <a:lvl1pPr algn="l">
              <a:defRPr sz="3375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1pPr>
            <a:lvl2pPr marL="385776" indent="0">
              <a:buNone/>
              <a:defRPr sz="1519">
                <a:solidFill>
                  <a:schemeClr val="tx1">
                    <a:tint val="75000"/>
                  </a:schemeClr>
                </a:solidFill>
              </a:defRPr>
            </a:lvl2pPr>
            <a:lvl3pPr marL="77155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157327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4pPr>
            <a:lvl5pPr marL="1543103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5pPr>
            <a:lvl6pPr marL="1928879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6pPr>
            <a:lvl7pPr marL="2314654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7pPr>
            <a:lvl8pPr marL="2700430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8pPr>
            <a:lvl9pPr marL="3086206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2491-B1A8-4DCA-942F-41215E37E4A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240F0-FD6F-4697-8AE0-1F7552EE954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693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4353" y="1600206"/>
            <a:ext cx="4543425" cy="4525963"/>
          </a:xfrm>
        </p:spPr>
        <p:txBody>
          <a:bodyPr/>
          <a:lstStyle>
            <a:lvl1pPr>
              <a:defRPr sz="2363"/>
            </a:lvl1pPr>
            <a:lvl2pPr>
              <a:defRPr sz="2025"/>
            </a:lvl2pPr>
            <a:lvl3pPr>
              <a:defRPr sz="1688"/>
            </a:lvl3pPr>
            <a:lvl4pPr>
              <a:defRPr sz="1519"/>
            </a:lvl4pPr>
            <a:lvl5pPr>
              <a:defRPr sz="1519"/>
            </a:lvl5pPr>
            <a:lvl6pPr>
              <a:defRPr sz="1519"/>
            </a:lvl6pPr>
            <a:lvl7pPr>
              <a:defRPr sz="1519"/>
            </a:lvl7pPr>
            <a:lvl8pPr>
              <a:defRPr sz="1519"/>
            </a:lvl8pPr>
            <a:lvl9pPr>
              <a:defRPr sz="1519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29228" y="1600206"/>
            <a:ext cx="4543425" cy="4525963"/>
          </a:xfrm>
        </p:spPr>
        <p:txBody>
          <a:bodyPr/>
          <a:lstStyle>
            <a:lvl1pPr>
              <a:defRPr sz="2363"/>
            </a:lvl1pPr>
            <a:lvl2pPr>
              <a:defRPr sz="2025"/>
            </a:lvl2pPr>
            <a:lvl3pPr>
              <a:defRPr sz="1688"/>
            </a:lvl3pPr>
            <a:lvl4pPr>
              <a:defRPr sz="1519"/>
            </a:lvl4pPr>
            <a:lvl5pPr>
              <a:defRPr sz="1519"/>
            </a:lvl5pPr>
            <a:lvl6pPr>
              <a:defRPr sz="1519"/>
            </a:lvl6pPr>
            <a:lvl7pPr>
              <a:defRPr sz="1519"/>
            </a:lvl7pPr>
            <a:lvl8pPr>
              <a:defRPr sz="1519"/>
            </a:lvl8pPr>
            <a:lvl9pPr>
              <a:defRPr sz="1519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2491-B1A8-4DCA-942F-41215E37E4A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240F0-FD6F-4697-8AE0-1F7552EE954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3975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4351" y="1535113"/>
            <a:ext cx="4545213" cy="639762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76" indent="0">
              <a:buNone/>
              <a:defRPr sz="1688" b="1"/>
            </a:lvl2pPr>
            <a:lvl3pPr marL="771551" indent="0">
              <a:buNone/>
              <a:defRPr sz="1519" b="1"/>
            </a:lvl3pPr>
            <a:lvl4pPr marL="1157327" indent="0">
              <a:buNone/>
              <a:defRPr sz="1350" b="1"/>
            </a:lvl4pPr>
            <a:lvl5pPr marL="1543103" indent="0">
              <a:buNone/>
              <a:defRPr sz="1350" b="1"/>
            </a:lvl5pPr>
            <a:lvl6pPr marL="1928879" indent="0">
              <a:buNone/>
              <a:defRPr sz="1350" b="1"/>
            </a:lvl6pPr>
            <a:lvl7pPr marL="2314654" indent="0">
              <a:buNone/>
              <a:defRPr sz="1350" b="1"/>
            </a:lvl7pPr>
            <a:lvl8pPr marL="2700430" indent="0">
              <a:buNone/>
              <a:defRPr sz="1350" b="1"/>
            </a:lvl8pPr>
            <a:lvl9pPr marL="3086206" indent="0">
              <a:buNone/>
              <a:defRPr sz="135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4351" y="2174875"/>
            <a:ext cx="4545213" cy="3951288"/>
          </a:xfrm>
        </p:spPr>
        <p:txBody>
          <a:bodyPr/>
          <a:lstStyle>
            <a:lvl1pPr>
              <a:defRPr sz="2025"/>
            </a:lvl1pPr>
            <a:lvl2pPr>
              <a:defRPr sz="1688"/>
            </a:lvl2pPr>
            <a:lvl3pPr>
              <a:defRPr sz="1519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225688" y="1535113"/>
            <a:ext cx="4546997" cy="639762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76" indent="0">
              <a:buNone/>
              <a:defRPr sz="1688" b="1"/>
            </a:lvl2pPr>
            <a:lvl3pPr marL="771551" indent="0">
              <a:buNone/>
              <a:defRPr sz="1519" b="1"/>
            </a:lvl3pPr>
            <a:lvl4pPr marL="1157327" indent="0">
              <a:buNone/>
              <a:defRPr sz="1350" b="1"/>
            </a:lvl4pPr>
            <a:lvl5pPr marL="1543103" indent="0">
              <a:buNone/>
              <a:defRPr sz="1350" b="1"/>
            </a:lvl5pPr>
            <a:lvl6pPr marL="1928879" indent="0">
              <a:buNone/>
              <a:defRPr sz="1350" b="1"/>
            </a:lvl6pPr>
            <a:lvl7pPr marL="2314654" indent="0">
              <a:buNone/>
              <a:defRPr sz="1350" b="1"/>
            </a:lvl7pPr>
            <a:lvl8pPr marL="2700430" indent="0">
              <a:buNone/>
              <a:defRPr sz="1350" b="1"/>
            </a:lvl8pPr>
            <a:lvl9pPr marL="3086206" indent="0">
              <a:buNone/>
              <a:defRPr sz="135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225688" y="2174875"/>
            <a:ext cx="4546997" cy="3951288"/>
          </a:xfrm>
        </p:spPr>
        <p:txBody>
          <a:bodyPr/>
          <a:lstStyle>
            <a:lvl1pPr>
              <a:defRPr sz="2025"/>
            </a:lvl1pPr>
            <a:lvl2pPr>
              <a:defRPr sz="1688"/>
            </a:lvl2pPr>
            <a:lvl3pPr>
              <a:defRPr sz="1519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2491-B1A8-4DCA-942F-41215E37E4A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240F0-FD6F-4697-8AE0-1F7552EE954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538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2491-B1A8-4DCA-942F-41215E37E4A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240F0-FD6F-4697-8AE0-1F7552EE954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02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2491-B1A8-4DCA-942F-41215E37E4A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240F0-FD6F-4697-8AE0-1F7552EE954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9746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4353" y="273050"/>
            <a:ext cx="3384352" cy="1162050"/>
          </a:xfrm>
        </p:spPr>
        <p:txBody>
          <a:bodyPr anchor="b"/>
          <a:lstStyle>
            <a:lvl1pPr algn="l">
              <a:defRPr sz="1688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21963" y="273055"/>
            <a:ext cx="5750719" cy="5853113"/>
          </a:xfrm>
        </p:spPr>
        <p:txBody>
          <a:bodyPr/>
          <a:lstStyle>
            <a:lvl1pPr>
              <a:defRPr sz="2700"/>
            </a:lvl1pPr>
            <a:lvl2pPr>
              <a:defRPr sz="2363"/>
            </a:lvl2pPr>
            <a:lvl3pPr>
              <a:defRPr sz="202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14353" y="1435103"/>
            <a:ext cx="3384352" cy="4691063"/>
          </a:xfrm>
        </p:spPr>
        <p:txBody>
          <a:bodyPr/>
          <a:lstStyle>
            <a:lvl1pPr marL="0" indent="0">
              <a:buNone/>
              <a:defRPr sz="1181"/>
            </a:lvl1pPr>
            <a:lvl2pPr marL="385776" indent="0">
              <a:buNone/>
              <a:defRPr sz="1013"/>
            </a:lvl2pPr>
            <a:lvl3pPr marL="771551" indent="0">
              <a:buNone/>
              <a:defRPr sz="844"/>
            </a:lvl3pPr>
            <a:lvl4pPr marL="1157327" indent="0">
              <a:buNone/>
              <a:defRPr sz="759"/>
            </a:lvl4pPr>
            <a:lvl5pPr marL="1543103" indent="0">
              <a:buNone/>
              <a:defRPr sz="759"/>
            </a:lvl5pPr>
            <a:lvl6pPr marL="1928879" indent="0">
              <a:buNone/>
              <a:defRPr sz="759"/>
            </a:lvl6pPr>
            <a:lvl7pPr marL="2314654" indent="0">
              <a:buNone/>
              <a:defRPr sz="759"/>
            </a:lvl7pPr>
            <a:lvl8pPr marL="2700430" indent="0">
              <a:buNone/>
              <a:defRPr sz="759"/>
            </a:lvl8pPr>
            <a:lvl9pPr marL="3086206" indent="0">
              <a:buNone/>
              <a:defRPr sz="759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2491-B1A8-4DCA-942F-41215E37E4A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240F0-FD6F-4697-8AE0-1F7552EE954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981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1688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2700"/>
            </a:lvl1pPr>
            <a:lvl2pPr marL="385776" indent="0">
              <a:buNone/>
              <a:defRPr sz="2363"/>
            </a:lvl2pPr>
            <a:lvl3pPr marL="771551" indent="0">
              <a:buNone/>
              <a:defRPr sz="2025"/>
            </a:lvl3pPr>
            <a:lvl4pPr marL="1157327" indent="0">
              <a:buNone/>
              <a:defRPr sz="1688"/>
            </a:lvl4pPr>
            <a:lvl5pPr marL="1543103" indent="0">
              <a:buNone/>
              <a:defRPr sz="1688"/>
            </a:lvl5pPr>
            <a:lvl6pPr marL="1928879" indent="0">
              <a:buNone/>
              <a:defRPr sz="1688"/>
            </a:lvl6pPr>
            <a:lvl7pPr marL="2314654" indent="0">
              <a:buNone/>
              <a:defRPr sz="1688"/>
            </a:lvl7pPr>
            <a:lvl8pPr marL="2700430" indent="0">
              <a:buNone/>
              <a:defRPr sz="1688"/>
            </a:lvl8pPr>
            <a:lvl9pPr marL="3086206" indent="0">
              <a:buNone/>
              <a:defRPr sz="1688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181"/>
            </a:lvl1pPr>
            <a:lvl2pPr marL="385776" indent="0">
              <a:buNone/>
              <a:defRPr sz="1013"/>
            </a:lvl2pPr>
            <a:lvl3pPr marL="771551" indent="0">
              <a:buNone/>
              <a:defRPr sz="844"/>
            </a:lvl3pPr>
            <a:lvl4pPr marL="1157327" indent="0">
              <a:buNone/>
              <a:defRPr sz="759"/>
            </a:lvl4pPr>
            <a:lvl5pPr marL="1543103" indent="0">
              <a:buNone/>
              <a:defRPr sz="759"/>
            </a:lvl5pPr>
            <a:lvl6pPr marL="1928879" indent="0">
              <a:buNone/>
              <a:defRPr sz="759"/>
            </a:lvl6pPr>
            <a:lvl7pPr marL="2314654" indent="0">
              <a:buNone/>
              <a:defRPr sz="759"/>
            </a:lvl7pPr>
            <a:lvl8pPr marL="2700430" indent="0">
              <a:buNone/>
              <a:defRPr sz="759"/>
            </a:lvl8pPr>
            <a:lvl9pPr marL="3086206" indent="0">
              <a:buNone/>
              <a:defRPr sz="759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2491-B1A8-4DCA-942F-41215E37E4A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240F0-FD6F-4697-8AE0-1F7552EE954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215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2491-B1A8-4DCA-942F-41215E37E4A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240F0-FD6F-4697-8AE0-1F7552EE954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1731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458078" y="274642"/>
            <a:ext cx="2314575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14353" y="274642"/>
            <a:ext cx="6772275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2491-B1A8-4DCA-942F-41215E37E4A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240F0-FD6F-4697-8AE0-1F7552EE954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4256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71525" y="2131062"/>
            <a:ext cx="874395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5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1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57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28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14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00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86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ACA2-B850-4672-8CF7-B98BFB5D7CB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79FD-8B4F-4898-A4D3-C1482B3AE69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6297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ACA2-B850-4672-8CF7-B98BFB5D7CB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79FD-8B4F-4898-A4D3-C1482B3AE69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8520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2602" y="4407537"/>
            <a:ext cx="8743950" cy="1362075"/>
          </a:xfrm>
        </p:spPr>
        <p:txBody>
          <a:bodyPr anchor="t"/>
          <a:lstStyle>
            <a:lvl1pPr algn="l">
              <a:defRPr sz="3375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1pPr>
            <a:lvl2pPr marL="385776" indent="0">
              <a:buNone/>
              <a:defRPr sz="1519">
                <a:solidFill>
                  <a:schemeClr val="tx1">
                    <a:tint val="75000"/>
                  </a:schemeClr>
                </a:solidFill>
              </a:defRPr>
            </a:lvl2pPr>
            <a:lvl3pPr marL="77155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157327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4pPr>
            <a:lvl5pPr marL="1543103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5pPr>
            <a:lvl6pPr marL="1928879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6pPr>
            <a:lvl7pPr marL="2314654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7pPr>
            <a:lvl8pPr marL="2700430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8pPr>
            <a:lvl9pPr marL="3086206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ACA2-B850-4672-8CF7-B98BFB5D7CB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79FD-8B4F-4898-A4D3-C1482B3AE69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0284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4353" y="1600206"/>
            <a:ext cx="4543425" cy="4525963"/>
          </a:xfrm>
        </p:spPr>
        <p:txBody>
          <a:bodyPr/>
          <a:lstStyle>
            <a:lvl1pPr>
              <a:defRPr sz="2363"/>
            </a:lvl1pPr>
            <a:lvl2pPr>
              <a:defRPr sz="2025"/>
            </a:lvl2pPr>
            <a:lvl3pPr>
              <a:defRPr sz="1688"/>
            </a:lvl3pPr>
            <a:lvl4pPr>
              <a:defRPr sz="1519"/>
            </a:lvl4pPr>
            <a:lvl5pPr>
              <a:defRPr sz="1519"/>
            </a:lvl5pPr>
            <a:lvl6pPr>
              <a:defRPr sz="1519"/>
            </a:lvl6pPr>
            <a:lvl7pPr>
              <a:defRPr sz="1519"/>
            </a:lvl7pPr>
            <a:lvl8pPr>
              <a:defRPr sz="1519"/>
            </a:lvl8pPr>
            <a:lvl9pPr>
              <a:defRPr sz="1519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29228" y="1600206"/>
            <a:ext cx="4543425" cy="4525963"/>
          </a:xfrm>
        </p:spPr>
        <p:txBody>
          <a:bodyPr/>
          <a:lstStyle>
            <a:lvl1pPr>
              <a:defRPr sz="2363"/>
            </a:lvl1pPr>
            <a:lvl2pPr>
              <a:defRPr sz="2025"/>
            </a:lvl2pPr>
            <a:lvl3pPr>
              <a:defRPr sz="1688"/>
            </a:lvl3pPr>
            <a:lvl4pPr>
              <a:defRPr sz="1519"/>
            </a:lvl4pPr>
            <a:lvl5pPr>
              <a:defRPr sz="1519"/>
            </a:lvl5pPr>
            <a:lvl6pPr>
              <a:defRPr sz="1519"/>
            </a:lvl6pPr>
            <a:lvl7pPr>
              <a:defRPr sz="1519"/>
            </a:lvl7pPr>
            <a:lvl8pPr>
              <a:defRPr sz="1519"/>
            </a:lvl8pPr>
            <a:lvl9pPr>
              <a:defRPr sz="1519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ACA2-B850-4672-8CF7-B98BFB5D7CB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2B442-4A7D-4518-988E-A0B3304E4D4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1532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4351" y="1535113"/>
            <a:ext cx="4545213" cy="639762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76" indent="0">
              <a:buNone/>
              <a:defRPr sz="1688" b="1"/>
            </a:lvl2pPr>
            <a:lvl3pPr marL="771551" indent="0">
              <a:buNone/>
              <a:defRPr sz="1519" b="1"/>
            </a:lvl3pPr>
            <a:lvl4pPr marL="1157327" indent="0">
              <a:buNone/>
              <a:defRPr sz="1350" b="1"/>
            </a:lvl4pPr>
            <a:lvl5pPr marL="1543103" indent="0">
              <a:buNone/>
              <a:defRPr sz="1350" b="1"/>
            </a:lvl5pPr>
            <a:lvl6pPr marL="1928879" indent="0">
              <a:buNone/>
              <a:defRPr sz="1350" b="1"/>
            </a:lvl6pPr>
            <a:lvl7pPr marL="2314654" indent="0">
              <a:buNone/>
              <a:defRPr sz="1350" b="1"/>
            </a:lvl7pPr>
            <a:lvl8pPr marL="2700430" indent="0">
              <a:buNone/>
              <a:defRPr sz="1350" b="1"/>
            </a:lvl8pPr>
            <a:lvl9pPr marL="3086206" indent="0">
              <a:buNone/>
              <a:defRPr sz="135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4351" y="2174875"/>
            <a:ext cx="4545213" cy="3951288"/>
          </a:xfrm>
        </p:spPr>
        <p:txBody>
          <a:bodyPr/>
          <a:lstStyle>
            <a:lvl1pPr>
              <a:defRPr sz="2025"/>
            </a:lvl1pPr>
            <a:lvl2pPr>
              <a:defRPr sz="1688"/>
            </a:lvl2pPr>
            <a:lvl3pPr>
              <a:defRPr sz="1519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225833" y="1535113"/>
            <a:ext cx="4546997" cy="639762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76" indent="0">
              <a:buNone/>
              <a:defRPr sz="1688" b="1"/>
            </a:lvl2pPr>
            <a:lvl3pPr marL="771551" indent="0">
              <a:buNone/>
              <a:defRPr sz="1519" b="1"/>
            </a:lvl3pPr>
            <a:lvl4pPr marL="1157327" indent="0">
              <a:buNone/>
              <a:defRPr sz="1350" b="1"/>
            </a:lvl4pPr>
            <a:lvl5pPr marL="1543103" indent="0">
              <a:buNone/>
              <a:defRPr sz="1350" b="1"/>
            </a:lvl5pPr>
            <a:lvl6pPr marL="1928879" indent="0">
              <a:buNone/>
              <a:defRPr sz="1350" b="1"/>
            </a:lvl6pPr>
            <a:lvl7pPr marL="2314654" indent="0">
              <a:buNone/>
              <a:defRPr sz="1350" b="1"/>
            </a:lvl7pPr>
            <a:lvl8pPr marL="2700430" indent="0">
              <a:buNone/>
              <a:defRPr sz="1350" b="1"/>
            </a:lvl8pPr>
            <a:lvl9pPr marL="3086206" indent="0">
              <a:buNone/>
              <a:defRPr sz="135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225833" y="2174875"/>
            <a:ext cx="4546997" cy="3951288"/>
          </a:xfrm>
        </p:spPr>
        <p:txBody>
          <a:bodyPr/>
          <a:lstStyle>
            <a:lvl1pPr>
              <a:defRPr sz="2025"/>
            </a:lvl1pPr>
            <a:lvl2pPr>
              <a:defRPr sz="1688"/>
            </a:lvl2pPr>
            <a:lvl3pPr>
              <a:defRPr sz="1519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ACA2-B850-4672-8CF7-B98BFB5D7CB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79FD-8B4F-4898-A4D3-C1482B3AE69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6740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ACA2-B850-4672-8CF7-B98BFB5D7CB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79FD-8B4F-4898-A4D3-C1482B3AE69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141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ACA2-B850-4672-8CF7-B98BFB5D7CB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79FD-8B4F-4898-A4D3-C1482B3AE69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4607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4356" y="273050"/>
            <a:ext cx="3384352" cy="1162050"/>
          </a:xfrm>
        </p:spPr>
        <p:txBody>
          <a:bodyPr anchor="b"/>
          <a:lstStyle>
            <a:lvl1pPr algn="l">
              <a:defRPr sz="1688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21961" y="273229"/>
            <a:ext cx="5750719" cy="5853113"/>
          </a:xfrm>
        </p:spPr>
        <p:txBody>
          <a:bodyPr/>
          <a:lstStyle>
            <a:lvl1pPr>
              <a:defRPr sz="2700"/>
            </a:lvl1pPr>
            <a:lvl2pPr>
              <a:defRPr sz="2363"/>
            </a:lvl2pPr>
            <a:lvl3pPr>
              <a:defRPr sz="202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14356" y="1435103"/>
            <a:ext cx="3384352" cy="4691063"/>
          </a:xfrm>
        </p:spPr>
        <p:txBody>
          <a:bodyPr/>
          <a:lstStyle>
            <a:lvl1pPr marL="0" indent="0">
              <a:buNone/>
              <a:defRPr sz="1181"/>
            </a:lvl1pPr>
            <a:lvl2pPr marL="385776" indent="0">
              <a:buNone/>
              <a:defRPr sz="1013"/>
            </a:lvl2pPr>
            <a:lvl3pPr marL="771551" indent="0">
              <a:buNone/>
              <a:defRPr sz="844"/>
            </a:lvl3pPr>
            <a:lvl4pPr marL="1157327" indent="0">
              <a:buNone/>
              <a:defRPr sz="759"/>
            </a:lvl4pPr>
            <a:lvl5pPr marL="1543103" indent="0">
              <a:buNone/>
              <a:defRPr sz="759"/>
            </a:lvl5pPr>
            <a:lvl6pPr marL="1928879" indent="0">
              <a:buNone/>
              <a:defRPr sz="759"/>
            </a:lvl6pPr>
            <a:lvl7pPr marL="2314654" indent="0">
              <a:buNone/>
              <a:defRPr sz="759"/>
            </a:lvl7pPr>
            <a:lvl8pPr marL="2700430" indent="0">
              <a:buNone/>
              <a:defRPr sz="759"/>
            </a:lvl8pPr>
            <a:lvl9pPr marL="3086206" indent="0">
              <a:buNone/>
              <a:defRPr sz="759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ACA2-B850-4672-8CF7-B98BFB5D7CB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79FD-8B4F-4898-A4D3-C1482B3AE69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410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1688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2700"/>
            </a:lvl1pPr>
            <a:lvl2pPr marL="385776" indent="0">
              <a:buNone/>
              <a:defRPr sz="2363"/>
            </a:lvl2pPr>
            <a:lvl3pPr marL="771551" indent="0">
              <a:buNone/>
              <a:defRPr sz="2025"/>
            </a:lvl3pPr>
            <a:lvl4pPr marL="1157327" indent="0">
              <a:buNone/>
              <a:defRPr sz="1688"/>
            </a:lvl4pPr>
            <a:lvl5pPr marL="1543103" indent="0">
              <a:buNone/>
              <a:defRPr sz="1688"/>
            </a:lvl5pPr>
            <a:lvl6pPr marL="1928879" indent="0">
              <a:buNone/>
              <a:defRPr sz="1688"/>
            </a:lvl6pPr>
            <a:lvl7pPr marL="2314654" indent="0">
              <a:buNone/>
              <a:defRPr sz="1688"/>
            </a:lvl7pPr>
            <a:lvl8pPr marL="2700430" indent="0">
              <a:buNone/>
              <a:defRPr sz="1688"/>
            </a:lvl8pPr>
            <a:lvl9pPr marL="3086206" indent="0">
              <a:buNone/>
              <a:defRPr sz="1688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181"/>
            </a:lvl1pPr>
            <a:lvl2pPr marL="385776" indent="0">
              <a:buNone/>
              <a:defRPr sz="1013"/>
            </a:lvl2pPr>
            <a:lvl3pPr marL="771551" indent="0">
              <a:buNone/>
              <a:defRPr sz="844"/>
            </a:lvl3pPr>
            <a:lvl4pPr marL="1157327" indent="0">
              <a:buNone/>
              <a:defRPr sz="759"/>
            </a:lvl4pPr>
            <a:lvl5pPr marL="1543103" indent="0">
              <a:buNone/>
              <a:defRPr sz="759"/>
            </a:lvl5pPr>
            <a:lvl6pPr marL="1928879" indent="0">
              <a:buNone/>
              <a:defRPr sz="759"/>
            </a:lvl6pPr>
            <a:lvl7pPr marL="2314654" indent="0">
              <a:buNone/>
              <a:defRPr sz="759"/>
            </a:lvl7pPr>
            <a:lvl8pPr marL="2700430" indent="0">
              <a:buNone/>
              <a:defRPr sz="759"/>
            </a:lvl8pPr>
            <a:lvl9pPr marL="3086206" indent="0">
              <a:buNone/>
              <a:defRPr sz="759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ACA2-B850-4672-8CF7-B98BFB5D7CB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79FD-8B4F-4898-A4D3-C1482B3AE69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7776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ACA2-B850-4672-8CF7-B98BFB5D7CB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79FD-8B4F-4898-A4D3-C1482B3AE69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5252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458078" y="274819"/>
            <a:ext cx="2314575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14353" y="274819"/>
            <a:ext cx="6772275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ACA2-B850-4672-8CF7-B98BFB5D7CB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79FD-8B4F-4898-A4D3-C1482B3AE69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8527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71526" y="2131069"/>
            <a:ext cx="874395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43053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5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15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57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43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28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14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00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86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3723-D96B-4573-8FD3-859B874CF11A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50C5-9255-4F57-B8AD-9C91C260E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2733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3723-D96B-4573-8FD3-859B874CF11A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50C5-9255-4F57-B8AD-9C91C260E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5198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2602" y="4407542"/>
            <a:ext cx="8743950" cy="1362075"/>
          </a:xfrm>
        </p:spPr>
        <p:txBody>
          <a:bodyPr anchor="t"/>
          <a:lstStyle>
            <a:lvl1pPr algn="l">
              <a:defRPr sz="3375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1pPr>
            <a:lvl2pPr marL="385761" indent="0">
              <a:buNone/>
              <a:defRPr sz="1519">
                <a:solidFill>
                  <a:schemeClr val="tx1">
                    <a:tint val="75000"/>
                  </a:schemeClr>
                </a:solidFill>
              </a:defRPr>
            </a:lvl2pPr>
            <a:lvl3pPr marL="77152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157281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4pPr>
            <a:lvl5pPr marL="1543041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5pPr>
            <a:lvl6pPr marL="1928802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6pPr>
            <a:lvl7pPr marL="2314562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7pPr>
            <a:lvl8pPr marL="2700322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8pPr>
            <a:lvl9pPr marL="3086083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3723-D96B-4573-8FD3-859B874CF11A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50C5-9255-4F57-B8AD-9C91C260E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30076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4356" y="1600206"/>
            <a:ext cx="4543424" cy="4525963"/>
          </a:xfrm>
        </p:spPr>
        <p:txBody>
          <a:bodyPr/>
          <a:lstStyle>
            <a:lvl1pPr>
              <a:defRPr sz="2363"/>
            </a:lvl1pPr>
            <a:lvl2pPr>
              <a:defRPr sz="2025"/>
            </a:lvl2pPr>
            <a:lvl3pPr>
              <a:defRPr sz="1688"/>
            </a:lvl3pPr>
            <a:lvl4pPr>
              <a:defRPr sz="1519"/>
            </a:lvl4pPr>
            <a:lvl5pPr>
              <a:defRPr sz="1519"/>
            </a:lvl5pPr>
            <a:lvl6pPr>
              <a:defRPr sz="1519"/>
            </a:lvl6pPr>
            <a:lvl7pPr>
              <a:defRPr sz="1519"/>
            </a:lvl7pPr>
            <a:lvl8pPr>
              <a:defRPr sz="1519"/>
            </a:lvl8pPr>
            <a:lvl9pPr>
              <a:defRPr sz="1519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29231" y="1600206"/>
            <a:ext cx="4543424" cy="4525963"/>
          </a:xfrm>
        </p:spPr>
        <p:txBody>
          <a:bodyPr/>
          <a:lstStyle>
            <a:lvl1pPr>
              <a:defRPr sz="2363"/>
            </a:lvl1pPr>
            <a:lvl2pPr>
              <a:defRPr sz="2025"/>
            </a:lvl2pPr>
            <a:lvl3pPr>
              <a:defRPr sz="1688"/>
            </a:lvl3pPr>
            <a:lvl4pPr>
              <a:defRPr sz="1519"/>
            </a:lvl4pPr>
            <a:lvl5pPr>
              <a:defRPr sz="1519"/>
            </a:lvl5pPr>
            <a:lvl6pPr>
              <a:defRPr sz="1519"/>
            </a:lvl6pPr>
            <a:lvl7pPr>
              <a:defRPr sz="1519"/>
            </a:lvl7pPr>
            <a:lvl8pPr>
              <a:defRPr sz="1519"/>
            </a:lvl8pPr>
            <a:lvl9pPr>
              <a:defRPr sz="1519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3723-D96B-4573-8FD3-859B874CF11A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50C5-9255-4F57-B8AD-9C91C260E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2037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4352" y="1535117"/>
            <a:ext cx="4545213" cy="639763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61" indent="0">
              <a:buNone/>
              <a:defRPr sz="1688" b="1"/>
            </a:lvl2pPr>
            <a:lvl3pPr marL="771521" indent="0">
              <a:buNone/>
              <a:defRPr sz="1519" b="1"/>
            </a:lvl3pPr>
            <a:lvl4pPr marL="1157281" indent="0">
              <a:buNone/>
              <a:defRPr sz="1350" b="1"/>
            </a:lvl4pPr>
            <a:lvl5pPr marL="1543041" indent="0">
              <a:buNone/>
              <a:defRPr sz="1350" b="1"/>
            </a:lvl5pPr>
            <a:lvl6pPr marL="1928802" indent="0">
              <a:buNone/>
              <a:defRPr sz="1350" b="1"/>
            </a:lvl6pPr>
            <a:lvl7pPr marL="2314562" indent="0">
              <a:buNone/>
              <a:defRPr sz="1350" b="1"/>
            </a:lvl7pPr>
            <a:lvl8pPr marL="2700322" indent="0">
              <a:buNone/>
              <a:defRPr sz="1350" b="1"/>
            </a:lvl8pPr>
            <a:lvl9pPr marL="3086083" indent="0">
              <a:buNone/>
              <a:defRPr sz="135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4352" y="2174875"/>
            <a:ext cx="4545213" cy="3951288"/>
          </a:xfrm>
        </p:spPr>
        <p:txBody>
          <a:bodyPr/>
          <a:lstStyle>
            <a:lvl1pPr>
              <a:defRPr sz="2025"/>
            </a:lvl1pPr>
            <a:lvl2pPr>
              <a:defRPr sz="1688"/>
            </a:lvl2pPr>
            <a:lvl3pPr>
              <a:defRPr sz="1519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225835" y="1535117"/>
            <a:ext cx="4546997" cy="639763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61" indent="0">
              <a:buNone/>
              <a:defRPr sz="1688" b="1"/>
            </a:lvl2pPr>
            <a:lvl3pPr marL="771521" indent="0">
              <a:buNone/>
              <a:defRPr sz="1519" b="1"/>
            </a:lvl3pPr>
            <a:lvl4pPr marL="1157281" indent="0">
              <a:buNone/>
              <a:defRPr sz="1350" b="1"/>
            </a:lvl4pPr>
            <a:lvl5pPr marL="1543041" indent="0">
              <a:buNone/>
              <a:defRPr sz="1350" b="1"/>
            </a:lvl5pPr>
            <a:lvl6pPr marL="1928802" indent="0">
              <a:buNone/>
              <a:defRPr sz="1350" b="1"/>
            </a:lvl6pPr>
            <a:lvl7pPr marL="2314562" indent="0">
              <a:buNone/>
              <a:defRPr sz="1350" b="1"/>
            </a:lvl7pPr>
            <a:lvl8pPr marL="2700322" indent="0">
              <a:buNone/>
              <a:defRPr sz="1350" b="1"/>
            </a:lvl8pPr>
            <a:lvl9pPr marL="3086083" indent="0">
              <a:buNone/>
              <a:defRPr sz="135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225835" y="2174875"/>
            <a:ext cx="4546997" cy="3951288"/>
          </a:xfrm>
        </p:spPr>
        <p:txBody>
          <a:bodyPr/>
          <a:lstStyle>
            <a:lvl1pPr>
              <a:defRPr sz="2025"/>
            </a:lvl1pPr>
            <a:lvl2pPr>
              <a:defRPr sz="1688"/>
            </a:lvl2pPr>
            <a:lvl3pPr>
              <a:defRPr sz="1519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3723-D96B-4573-8FD3-859B874CF11A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50C5-9255-4F57-B8AD-9C91C260E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7242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3723-D96B-4573-8FD3-859B874CF11A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50C5-9255-4F57-B8AD-9C91C260E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3882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3723-D96B-4573-8FD3-859B874CF11A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50C5-9255-4F57-B8AD-9C91C260E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3068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4356" y="273252"/>
            <a:ext cx="3384352" cy="1162051"/>
          </a:xfrm>
        </p:spPr>
        <p:txBody>
          <a:bodyPr anchor="b"/>
          <a:lstStyle>
            <a:lvl1pPr algn="l">
              <a:defRPr sz="1688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21979" y="273253"/>
            <a:ext cx="5750719" cy="5853113"/>
          </a:xfrm>
        </p:spPr>
        <p:txBody>
          <a:bodyPr/>
          <a:lstStyle>
            <a:lvl1pPr>
              <a:defRPr sz="2700"/>
            </a:lvl1pPr>
            <a:lvl2pPr>
              <a:defRPr sz="2363"/>
            </a:lvl2pPr>
            <a:lvl3pPr>
              <a:defRPr sz="202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14356" y="1435103"/>
            <a:ext cx="3384352" cy="4691063"/>
          </a:xfrm>
        </p:spPr>
        <p:txBody>
          <a:bodyPr/>
          <a:lstStyle>
            <a:lvl1pPr marL="0" indent="0">
              <a:buNone/>
              <a:defRPr sz="1181"/>
            </a:lvl1pPr>
            <a:lvl2pPr marL="385761" indent="0">
              <a:buNone/>
              <a:defRPr sz="1013"/>
            </a:lvl2pPr>
            <a:lvl3pPr marL="771521" indent="0">
              <a:buNone/>
              <a:defRPr sz="844"/>
            </a:lvl3pPr>
            <a:lvl4pPr marL="1157281" indent="0">
              <a:buNone/>
              <a:defRPr sz="675"/>
            </a:lvl4pPr>
            <a:lvl5pPr marL="1543041" indent="0">
              <a:buNone/>
              <a:defRPr sz="675"/>
            </a:lvl5pPr>
            <a:lvl6pPr marL="1928802" indent="0">
              <a:buNone/>
              <a:defRPr sz="675"/>
            </a:lvl6pPr>
            <a:lvl7pPr marL="2314562" indent="0">
              <a:buNone/>
              <a:defRPr sz="675"/>
            </a:lvl7pPr>
            <a:lvl8pPr marL="2700322" indent="0">
              <a:buNone/>
              <a:defRPr sz="675"/>
            </a:lvl8pPr>
            <a:lvl9pPr marL="3086083" indent="0">
              <a:buNone/>
              <a:defRPr sz="675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3723-D96B-4573-8FD3-859B874CF11A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50C5-9255-4F57-B8AD-9C91C260E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8340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16325" y="4801129"/>
            <a:ext cx="6172200" cy="566739"/>
          </a:xfrm>
        </p:spPr>
        <p:txBody>
          <a:bodyPr anchor="b"/>
          <a:lstStyle>
            <a:lvl1pPr algn="l">
              <a:defRPr sz="1688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016325" y="612775"/>
            <a:ext cx="6172200" cy="4114800"/>
          </a:xfrm>
        </p:spPr>
        <p:txBody>
          <a:bodyPr/>
          <a:lstStyle>
            <a:lvl1pPr marL="0" indent="0">
              <a:buNone/>
              <a:defRPr sz="2700"/>
            </a:lvl1pPr>
            <a:lvl2pPr marL="385761" indent="0">
              <a:buNone/>
              <a:defRPr sz="2363"/>
            </a:lvl2pPr>
            <a:lvl3pPr marL="771521" indent="0">
              <a:buNone/>
              <a:defRPr sz="2025"/>
            </a:lvl3pPr>
            <a:lvl4pPr marL="1157281" indent="0">
              <a:buNone/>
              <a:defRPr sz="1688"/>
            </a:lvl4pPr>
            <a:lvl5pPr marL="1543041" indent="0">
              <a:buNone/>
              <a:defRPr sz="1688"/>
            </a:lvl5pPr>
            <a:lvl6pPr marL="1928802" indent="0">
              <a:buNone/>
              <a:defRPr sz="1688"/>
            </a:lvl6pPr>
            <a:lvl7pPr marL="2314562" indent="0">
              <a:buNone/>
              <a:defRPr sz="1688"/>
            </a:lvl7pPr>
            <a:lvl8pPr marL="2700322" indent="0">
              <a:buNone/>
              <a:defRPr sz="1688"/>
            </a:lvl8pPr>
            <a:lvl9pPr marL="3086083" indent="0">
              <a:buNone/>
              <a:defRPr sz="1688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016325" y="5367867"/>
            <a:ext cx="6172200" cy="804863"/>
          </a:xfrm>
        </p:spPr>
        <p:txBody>
          <a:bodyPr/>
          <a:lstStyle>
            <a:lvl1pPr marL="0" indent="0">
              <a:buNone/>
              <a:defRPr sz="1181"/>
            </a:lvl1pPr>
            <a:lvl2pPr marL="385761" indent="0">
              <a:buNone/>
              <a:defRPr sz="1013"/>
            </a:lvl2pPr>
            <a:lvl3pPr marL="771521" indent="0">
              <a:buNone/>
              <a:defRPr sz="844"/>
            </a:lvl3pPr>
            <a:lvl4pPr marL="1157281" indent="0">
              <a:buNone/>
              <a:defRPr sz="675"/>
            </a:lvl4pPr>
            <a:lvl5pPr marL="1543041" indent="0">
              <a:buNone/>
              <a:defRPr sz="675"/>
            </a:lvl5pPr>
            <a:lvl6pPr marL="1928802" indent="0">
              <a:buNone/>
              <a:defRPr sz="675"/>
            </a:lvl6pPr>
            <a:lvl7pPr marL="2314562" indent="0">
              <a:buNone/>
              <a:defRPr sz="675"/>
            </a:lvl7pPr>
            <a:lvl8pPr marL="2700322" indent="0">
              <a:buNone/>
              <a:defRPr sz="675"/>
            </a:lvl8pPr>
            <a:lvl9pPr marL="3086083" indent="0">
              <a:buNone/>
              <a:defRPr sz="675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3723-D96B-4573-8FD3-859B874CF11A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50C5-9255-4F57-B8AD-9C91C260E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447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3723-D96B-4573-8FD3-859B874CF11A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50C5-9255-4F57-B8AD-9C91C260E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0956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458078" y="274839"/>
            <a:ext cx="2314575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14355" y="274839"/>
            <a:ext cx="6772276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3723-D96B-4573-8FD3-859B874CF11A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50C5-9255-4F57-B8AD-9C91C260E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5758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1122363"/>
            <a:ext cx="874395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02038"/>
            <a:ext cx="771525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F4DD-9D12-4803-9B9D-A4BB3AD1A660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D169-CBDD-4F42-AD35-D822524B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3441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F4DD-9D12-4803-9B9D-A4BB3AD1A660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D169-CBDD-4F42-AD35-D822524B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8119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1709740"/>
            <a:ext cx="887253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4589465"/>
            <a:ext cx="88725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F4DD-9D12-4803-9B9D-A4BB3AD1A660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D169-CBDD-4F42-AD35-D822524B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1938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1825625"/>
            <a:ext cx="4371975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1825625"/>
            <a:ext cx="4371975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F4DD-9D12-4803-9B9D-A4BB3AD1A660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D169-CBDD-4F42-AD35-D822524B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3116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365127"/>
            <a:ext cx="8872538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1681163"/>
            <a:ext cx="435188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2505075"/>
            <a:ext cx="4351883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1681163"/>
            <a:ext cx="43733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2505075"/>
            <a:ext cx="4373315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F4DD-9D12-4803-9B9D-A4BB3AD1A660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D169-CBDD-4F42-AD35-D822524B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9696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F4DD-9D12-4803-9B9D-A4BB3AD1A660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D169-CBDD-4F42-AD35-D822524B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1621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F4DD-9D12-4803-9B9D-A4BB3AD1A660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D169-CBDD-4F42-AD35-D822524B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29462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457200"/>
            <a:ext cx="3317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987427"/>
            <a:ext cx="520779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2057400"/>
            <a:ext cx="3317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F4DD-9D12-4803-9B9D-A4BB3AD1A660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D169-CBDD-4F42-AD35-D822524B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43924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457200"/>
            <a:ext cx="3317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987427"/>
            <a:ext cx="5207794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2057400"/>
            <a:ext cx="3317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F4DD-9D12-4803-9B9D-A4BB3AD1A660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D169-CBDD-4F42-AD35-D822524B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37636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F4DD-9D12-4803-9B9D-A4BB3AD1A660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D169-CBDD-4F42-AD35-D822524B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0141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365125"/>
            <a:ext cx="2218134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365125"/>
            <a:ext cx="6525816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F4DD-9D12-4803-9B9D-A4BB3AD1A660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D169-CBDD-4F42-AD35-D822524B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84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14350" y="274637"/>
            <a:ext cx="92583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4350" y="1600206"/>
            <a:ext cx="92583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14350" y="6356712"/>
            <a:ext cx="24003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71521"/>
            <a:fld id="{F5836434-1535-48F1-89D6-68AC7F152E9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771521"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514725" y="6356712"/>
            <a:ext cx="325755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71521"/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372350" y="6356712"/>
            <a:ext cx="24003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71521"/>
            <a:fld id="{E09AF110-1843-4743-BD48-FA9814AB5BE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771521"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750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ctr" defTabSz="771521" rtl="0" eaLnBrk="1" latinLnBrk="0" hangingPunct="1"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9320" indent="-289320" algn="l" defTabSz="771521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6860" indent="-241101" algn="l" defTabSz="771521" rtl="0" eaLnBrk="1" latinLnBrk="0" hangingPunct="1">
        <a:spcBef>
          <a:spcPct val="20000"/>
        </a:spcBef>
        <a:buFont typeface="Arial" panose="020B0604020202020204" pitchFamily="34" charset="0"/>
        <a:buChar char="–"/>
        <a:defRPr sz="2363" kern="1200">
          <a:solidFill>
            <a:schemeClr val="tx1"/>
          </a:solidFill>
          <a:latin typeface="+mn-lt"/>
          <a:ea typeface="+mn-ea"/>
          <a:cs typeface="+mn-cs"/>
        </a:defRPr>
      </a:lvl2pPr>
      <a:lvl3pPr marL="964401" indent="-192880" algn="l" defTabSz="77152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350161" indent="-192880" algn="l" defTabSz="771521" rtl="0" eaLnBrk="1" latinLnBrk="0" hangingPunct="1">
        <a:spcBef>
          <a:spcPct val="20000"/>
        </a:spcBef>
        <a:buFont typeface="Arial" panose="020B0604020202020204" pitchFamily="34" charset="0"/>
        <a:buChar char="–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35921" indent="-192880" algn="l" defTabSz="771521" rtl="0" eaLnBrk="1" latinLnBrk="0" hangingPunct="1">
        <a:spcBef>
          <a:spcPct val="20000"/>
        </a:spcBef>
        <a:buFont typeface="Arial" panose="020B0604020202020204" pitchFamily="34" charset="0"/>
        <a:buChar char="»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21681" indent="-192880" algn="l" defTabSz="77152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07442" indent="-192880" algn="l" defTabSz="77152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2893202" indent="-192880" algn="l" defTabSz="77152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278962" indent="-192880" algn="l" defTabSz="77152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61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21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281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041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802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562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322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083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4350" y="1600206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14350" y="6356419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42491-B1A8-4DCA-942F-41215E37E4A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514725" y="6356419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372350" y="6356419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240F0-FD6F-4697-8AE0-1F7552EE954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68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defTabSz="771551" rtl="0" eaLnBrk="1" latinLnBrk="0" hangingPunct="1"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9331" indent="-289331" algn="l" defTabSz="771551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6886" indent="-241111" algn="l" defTabSz="771551" rtl="0" eaLnBrk="1" latinLnBrk="0" hangingPunct="1">
        <a:spcBef>
          <a:spcPct val="20000"/>
        </a:spcBef>
        <a:buFont typeface="Arial" panose="020B0604020202020204" pitchFamily="34" charset="0"/>
        <a:buChar char="–"/>
        <a:defRPr sz="2363" kern="1200">
          <a:solidFill>
            <a:schemeClr val="tx1"/>
          </a:solidFill>
          <a:latin typeface="+mn-lt"/>
          <a:ea typeface="+mn-ea"/>
          <a:cs typeface="+mn-cs"/>
        </a:defRPr>
      </a:lvl2pPr>
      <a:lvl3pPr marL="964439" indent="-192888" algn="l" defTabSz="77155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350215" indent="-192888" algn="l" defTabSz="771551" rtl="0" eaLnBrk="1" latinLnBrk="0" hangingPunct="1">
        <a:spcBef>
          <a:spcPct val="20000"/>
        </a:spcBef>
        <a:buFont typeface="Arial" panose="020B0604020202020204" pitchFamily="34" charset="0"/>
        <a:buChar char="–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35991" indent="-192888" algn="l" defTabSz="771551" rtl="0" eaLnBrk="1" latinLnBrk="0" hangingPunct="1">
        <a:spcBef>
          <a:spcPct val="20000"/>
        </a:spcBef>
        <a:buFont typeface="Arial" panose="020B0604020202020204" pitchFamily="34" charset="0"/>
        <a:buChar char="»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21766" indent="-192888" algn="l" defTabSz="77155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07542" indent="-192888" algn="l" defTabSz="77155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2893318" indent="-192888" algn="l" defTabSz="77155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279094" indent="-192888" algn="l" defTabSz="77155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76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51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327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103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879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654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430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206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4350" y="1600206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14350" y="6356987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BACA2-B850-4672-8CF7-B98BFB5D7CB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04/06/2025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514725" y="6356987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372350" y="6356987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179FD-8B4F-4898-A4D3-C1482B3AE69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32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ctr" defTabSz="771551" rtl="0" eaLnBrk="1" latinLnBrk="0" hangingPunct="1"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9331" indent="-289331" algn="l" defTabSz="771551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6886" indent="-241111" algn="l" defTabSz="771551" rtl="0" eaLnBrk="1" latinLnBrk="0" hangingPunct="1">
        <a:spcBef>
          <a:spcPct val="20000"/>
        </a:spcBef>
        <a:buFont typeface="Arial" panose="020B0604020202020204" pitchFamily="34" charset="0"/>
        <a:buChar char="–"/>
        <a:defRPr sz="2363" kern="1200">
          <a:solidFill>
            <a:schemeClr val="tx1"/>
          </a:solidFill>
          <a:latin typeface="+mn-lt"/>
          <a:ea typeface="+mn-ea"/>
          <a:cs typeface="+mn-cs"/>
        </a:defRPr>
      </a:lvl2pPr>
      <a:lvl3pPr marL="964439" indent="-192888" algn="l" defTabSz="77155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350215" indent="-192888" algn="l" defTabSz="771551" rtl="0" eaLnBrk="1" latinLnBrk="0" hangingPunct="1">
        <a:spcBef>
          <a:spcPct val="20000"/>
        </a:spcBef>
        <a:buFont typeface="Arial" panose="020B0604020202020204" pitchFamily="34" charset="0"/>
        <a:buChar char="–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35991" indent="-192888" algn="l" defTabSz="771551" rtl="0" eaLnBrk="1" latinLnBrk="0" hangingPunct="1">
        <a:spcBef>
          <a:spcPct val="20000"/>
        </a:spcBef>
        <a:buFont typeface="Arial" panose="020B0604020202020204" pitchFamily="34" charset="0"/>
        <a:buChar char="»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21766" indent="-192888" algn="l" defTabSz="77155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07542" indent="-192888" algn="l" defTabSz="77155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2893318" indent="-192888" algn="l" defTabSz="77155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279094" indent="-192888" algn="l" defTabSz="77155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76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51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327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103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879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654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430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206" algn="l" defTabSz="77155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14353" y="274637"/>
            <a:ext cx="92583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4353" y="1600206"/>
            <a:ext cx="92583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14350" y="6356993"/>
            <a:ext cx="24003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93723-D96B-4573-8FD3-859B874CF11A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514728" y="6356993"/>
            <a:ext cx="325755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372351" y="6356993"/>
            <a:ext cx="24003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D50C5-9255-4F57-B8AD-9C91C260E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904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ctr" defTabSz="771521" rtl="0" eaLnBrk="1" latinLnBrk="0" hangingPunct="1"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9320" indent="-289320" algn="l" defTabSz="771521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6860" indent="-241101" algn="l" defTabSz="771521" rtl="0" eaLnBrk="1" latinLnBrk="0" hangingPunct="1">
        <a:spcBef>
          <a:spcPct val="20000"/>
        </a:spcBef>
        <a:buFont typeface="Arial" panose="020B0604020202020204" pitchFamily="34" charset="0"/>
        <a:buChar char="–"/>
        <a:defRPr sz="2363" kern="1200">
          <a:solidFill>
            <a:schemeClr val="tx1"/>
          </a:solidFill>
          <a:latin typeface="+mn-lt"/>
          <a:ea typeface="+mn-ea"/>
          <a:cs typeface="+mn-cs"/>
        </a:defRPr>
      </a:lvl2pPr>
      <a:lvl3pPr marL="964401" indent="-192880" algn="l" defTabSz="77152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350161" indent="-192880" algn="l" defTabSz="771521" rtl="0" eaLnBrk="1" latinLnBrk="0" hangingPunct="1">
        <a:spcBef>
          <a:spcPct val="20000"/>
        </a:spcBef>
        <a:buFont typeface="Arial" panose="020B0604020202020204" pitchFamily="34" charset="0"/>
        <a:buChar char="–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35921" indent="-192880" algn="l" defTabSz="771521" rtl="0" eaLnBrk="1" latinLnBrk="0" hangingPunct="1">
        <a:spcBef>
          <a:spcPct val="20000"/>
        </a:spcBef>
        <a:buFont typeface="Arial" panose="020B0604020202020204" pitchFamily="34" charset="0"/>
        <a:buChar char="»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21681" indent="-192880" algn="l" defTabSz="77152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07442" indent="-192880" algn="l" defTabSz="77152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2893202" indent="-192880" algn="l" defTabSz="77152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278962" indent="-192880" algn="l" defTabSz="77152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61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21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281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041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802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562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322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083" algn="l" defTabSz="77152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365127"/>
            <a:ext cx="88725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1825625"/>
            <a:ext cx="88725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9F4DD-9D12-4803-9B9D-A4BB3AD1A660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6356352"/>
            <a:ext cx="34718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CD169-CBDD-4F42-AD35-D822524B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347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1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png"/><Relationship Id="rId18" Type="http://schemas.openxmlformats.org/officeDocument/2006/relationships/image" Target="../media/image16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microsoft.com/office/2007/relationships/hdphoto" Target="../media/hdphoto7.wdp"/><Relationship Id="rId17" Type="http://schemas.openxmlformats.org/officeDocument/2006/relationships/image" Target="../media/image27.gif"/><Relationship Id="rId2" Type="http://schemas.openxmlformats.org/officeDocument/2006/relationships/image" Target="../media/image12.gif"/><Relationship Id="rId16" Type="http://schemas.microsoft.com/office/2007/relationships/hdphoto" Target="../media/hdphoto9.wdp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5" Type="http://schemas.openxmlformats.org/officeDocument/2006/relationships/image" Target="../media/image26.png"/><Relationship Id="rId10" Type="http://schemas.microsoft.com/office/2007/relationships/hdphoto" Target="../media/hdphoto6.wdp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microsoft.com/office/2007/relationships/hdphoto" Target="../media/hdphoto8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png"/><Relationship Id="rId18" Type="http://schemas.openxmlformats.org/officeDocument/2006/relationships/image" Target="../media/image16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microsoft.com/office/2007/relationships/hdphoto" Target="../media/hdphoto7.wdp"/><Relationship Id="rId17" Type="http://schemas.openxmlformats.org/officeDocument/2006/relationships/image" Target="../media/image28.gif"/><Relationship Id="rId2" Type="http://schemas.openxmlformats.org/officeDocument/2006/relationships/image" Target="../media/image12.gif"/><Relationship Id="rId16" Type="http://schemas.microsoft.com/office/2007/relationships/hdphoto" Target="../media/hdphoto9.wdp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5" Type="http://schemas.openxmlformats.org/officeDocument/2006/relationships/image" Target="../media/image26.png"/><Relationship Id="rId10" Type="http://schemas.microsoft.com/office/2007/relationships/hdphoto" Target="../media/hdphoto6.wdp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18" Type="http://schemas.microsoft.com/office/2007/relationships/hdphoto" Target="../media/hdphoto9.wdp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12" Type="http://schemas.microsoft.com/office/2007/relationships/hdphoto" Target="../media/hdphoto10.wdp"/><Relationship Id="rId17" Type="http://schemas.openxmlformats.org/officeDocument/2006/relationships/image" Target="../media/image26.png"/><Relationship Id="rId2" Type="http://schemas.openxmlformats.org/officeDocument/2006/relationships/image" Target="../media/image12.gif"/><Relationship Id="rId16" Type="http://schemas.microsoft.com/office/2007/relationships/hdphoto" Target="../media/hdphoto12.wdp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2.jpe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19" Type="http://schemas.openxmlformats.org/officeDocument/2006/relationships/image" Target="../media/image1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microsoft.com/office/2007/relationships/hdphoto" Target="../media/hdphoto1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1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41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6.png"/><Relationship Id="rId7" Type="http://schemas.openxmlformats.org/officeDocument/2006/relationships/image" Target="../media/image44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6.png"/><Relationship Id="rId7" Type="http://schemas.openxmlformats.org/officeDocument/2006/relationships/image" Target="../media/image44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5.jpeg"/><Relationship Id="rId5" Type="http://schemas.openxmlformats.org/officeDocument/2006/relationships/image" Target="../media/image42.png"/><Relationship Id="rId4" Type="http://schemas.openxmlformats.org/officeDocument/2006/relationships/image" Target="../media/image40.png"/><Relationship Id="rId9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1.jpg"/><Relationship Id="rId18" Type="http://schemas.openxmlformats.org/officeDocument/2006/relationships/image" Target="../media/image26.png"/><Relationship Id="rId3" Type="http://schemas.openxmlformats.org/officeDocument/2006/relationships/image" Target="../media/image23.png"/><Relationship Id="rId21" Type="http://schemas.openxmlformats.org/officeDocument/2006/relationships/image" Target="../media/image55.png"/><Relationship Id="rId7" Type="http://schemas.openxmlformats.org/officeDocument/2006/relationships/image" Target="../media/image47.png"/><Relationship Id="rId12" Type="http://schemas.microsoft.com/office/2007/relationships/hdphoto" Target="../media/hdphoto11.wdp"/><Relationship Id="rId17" Type="http://schemas.microsoft.com/office/2007/relationships/hdphoto" Target="../media/hdphoto12.wdp"/><Relationship Id="rId2" Type="http://schemas.openxmlformats.org/officeDocument/2006/relationships/image" Target="../media/image12.gif"/><Relationship Id="rId16" Type="http://schemas.openxmlformats.org/officeDocument/2006/relationships/image" Target="../media/image39.png"/><Relationship Id="rId20" Type="http://schemas.openxmlformats.org/officeDocument/2006/relationships/image" Target="../media/image54.jpeg"/><Relationship Id="rId1" Type="http://schemas.openxmlformats.org/officeDocument/2006/relationships/slideLayout" Target="../slideLayouts/slideLayout27.xml"/><Relationship Id="rId6" Type="http://schemas.microsoft.com/office/2007/relationships/hdphoto" Target="../media/hdphoto7.wdp"/><Relationship Id="rId11" Type="http://schemas.openxmlformats.org/officeDocument/2006/relationships/image" Target="../media/image38.png"/><Relationship Id="rId5" Type="http://schemas.openxmlformats.org/officeDocument/2006/relationships/image" Target="../media/image24.png"/><Relationship Id="rId15" Type="http://schemas.openxmlformats.org/officeDocument/2006/relationships/image" Target="../media/image53.jpeg"/><Relationship Id="rId23" Type="http://schemas.openxmlformats.org/officeDocument/2006/relationships/image" Target="../media/image57.png"/><Relationship Id="rId10" Type="http://schemas.openxmlformats.org/officeDocument/2006/relationships/image" Target="../media/image50.jpg"/><Relationship Id="rId19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49.jpg"/><Relationship Id="rId14" Type="http://schemas.openxmlformats.org/officeDocument/2006/relationships/image" Target="../media/image52.png"/><Relationship Id="rId22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microsoft.com/office/2007/relationships/hdphoto" Target="../media/hdphoto7.wdp"/><Relationship Id="rId18" Type="http://schemas.openxmlformats.org/officeDocument/2006/relationships/image" Target="../media/image64.png"/><Relationship Id="rId3" Type="http://schemas.microsoft.com/office/2007/relationships/hdphoto" Target="../media/hdphoto10.wdp"/><Relationship Id="rId7" Type="http://schemas.microsoft.com/office/2007/relationships/hdphoto" Target="../media/hdphoto9.wdp"/><Relationship Id="rId12" Type="http://schemas.openxmlformats.org/officeDocument/2006/relationships/image" Target="../media/image24.png"/><Relationship Id="rId17" Type="http://schemas.openxmlformats.org/officeDocument/2006/relationships/image" Target="../media/image63.png"/><Relationship Id="rId2" Type="http://schemas.openxmlformats.org/officeDocument/2006/relationships/image" Target="../media/image37.png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6.png"/><Relationship Id="rId11" Type="http://schemas.openxmlformats.org/officeDocument/2006/relationships/image" Target="../media/image61.jpg"/><Relationship Id="rId5" Type="http://schemas.microsoft.com/office/2007/relationships/hdphoto" Target="../media/hdphoto11.wdp"/><Relationship Id="rId15" Type="http://schemas.microsoft.com/office/2007/relationships/hdphoto" Target="../media/hdphoto6.wdp"/><Relationship Id="rId10" Type="http://schemas.openxmlformats.org/officeDocument/2006/relationships/image" Target="../media/image60.jpeg"/><Relationship Id="rId19" Type="http://schemas.openxmlformats.org/officeDocument/2006/relationships/image" Target="../media/image12.gif"/><Relationship Id="rId4" Type="http://schemas.openxmlformats.org/officeDocument/2006/relationships/image" Target="../media/image38.png"/><Relationship Id="rId9" Type="http://schemas.openxmlformats.org/officeDocument/2006/relationships/image" Target="../media/image59.jpeg"/><Relationship Id="rId1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65.png"/><Relationship Id="rId7" Type="http://schemas.openxmlformats.org/officeDocument/2006/relationships/image" Target="../media/image37.png"/><Relationship Id="rId12" Type="http://schemas.microsoft.com/office/2007/relationships/hdphoto" Target="../media/hdphoto7.wdp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8.png"/><Relationship Id="rId11" Type="http://schemas.openxmlformats.org/officeDocument/2006/relationships/image" Target="../media/image24.png"/><Relationship Id="rId5" Type="http://schemas.openxmlformats.org/officeDocument/2006/relationships/image" Target="../media/image67.png"/><Relationship Id="rId10" Type="http://schemas.microsoft.com/office/2007/relationships/hdphoto" Target="../media/hdphoto11.wdp"/><Relationship Id="rId4" Type="http://schemas.openxmlformats.org/officeDocument/2006/relationships/image" Target="../media/image66.png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6.png"/><Relationship Id="rId7" Type="http://schemas.openxmlformats.org/officeDocument/2006/relationships/image" Target="../media/image44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Relationship Id="rId9" Type="http://schemas.openxmlformats.org/officeDocument/2006/relationships/image" Target="../media/image7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622141" y="4705483"/>
            <a:ext cx="9517953" cy="1240334"/>
          </a:xfrm>
          <a:prstGeom prst="rect">
            <a:avLst/>
          </a:prstGeom>
        </p:spPr>
        <p:txBody>
          <a:bodyPr vert="horz" lIns="77149" tIns="38575" rIns="77149" bIns="3857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51358" indent="-151358" algn="l"/>
            <a:endParaRPr lang="fr-FR" sz="2025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5465" y="1837871"/>
            <a:ext cx="9642877" cy="439838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77149" tIns="38575" rIns="77149" bIns="38575">
            <a:spAutoFit/>
          </a:bodyPr>
          <a:lstStyle/>
          <a:p>
            <a:pPr algn="ctr" defTabSz="771521">
              <a:lnSpc>
                <a:spcPts val="3628"/>
              </a:lnSpc>
            </a:pPr>
            <a:endParaRPr lang="en-US" sz="2025" b="1" i="1" dirty="0">
              <a:solidFill>
                <a:prstClr val="black"/>
              </a:solidFill>
              <a:latin typeface="Calibri"/>
            </a:endParaRPr>
          </a:p>
          <a:p>
            <a:pPr algn="ctr" defTabSz="771521">
              <a:lnSpc>
                <a:spcPts val="3628"/>
              </a:lnSpc>
            </a:pPr>
            <a:endParaRPr lang="en-US" sz="2025" b="1" i="1" dirty="0">
              <a:solidFill>
                <a:prstClr val="black"/>
              </a:solidFill>
              <a:latin typeface="Calibri"/>
            </a:endParaRPr>
          </a:p>
          <a:p>
            <a:pPr defTabSz="771521">
              <a:lnSpc>
                <a:spcPts val="3628"/>
              </a:lnSpc>
            </a:pPr>
            <a:endParaRPr lang="fr-FR" sz="2531" b="1" i="1" dirty="0">
              <a:solidFill>
                <a:srgbClr val="7030A0"/>
              </a:solidFill>
              <a:latin typeface="Calibri"/>
            </a:endParaRPr>
          </a:p>
          <a:p>
            <a:pPr algn="ctr" defTabSz="771521"/>
            <a:br>
              <a:rPr lang="fr-FR" sz="887" b="1" i="1" dirty="0">
                <a:solidFill>
                  <a:srgbClr val="7030A0"/>
                </a:solidFill>
                <a:latin typeface="Calibri"/>
              </a:rPr>
            </a:br>
            <a:br>
              <a:rPr lang="fr-FR" sz="887" b="1" i="1" dirty="0">
                <a:solidFill>
                  <a:srgbClr val="7030A0"/>
                </a:solidFill>
                <a:latin typeface="Calibri"/>
              </a:rPr>
            </a:br>
            <a:br>
              <a:rPr lang="fr-FR" sz="887" b="1" i="1" dirty="0">
                <a:solidFill>
                  <a:srgbClr val="7030A0"/>
                </a:solidFill>
                <a:latin typeface="Calibri"/>
              </a:rPr>
            </a:br>
            <a:br>
              <a:rPr lang="fr-FR" sz="887" b="1" i="1" dirty="0">
                <a:solidFill>
                  <a:srgbClr val="7030A0"/>
                </a:solidFill>
                <a:latin typeface="Calibri"/>
              </a:rPr>
            </a:br>
            <a:r>
              <a:rPr lang="fr-FR" sz="4557" b="1" i="1" dirty="0">
                <a:solidFill>
                  <a:srgbClr val="7030A0"/>
                </a:solidFill>
                <a:latin typeface="Calibri"/>
              </a:rPr>
              <a:t>Un nouvel algorithme encore plus performant !</a:t>
            </a:r>
            <a:endParaRPr lang="fr-FR" sz="3375" b="1" i="1" dirty="0">
              <a:solidFill>
                <a:srgbClr val="7030A0"/>
              </a:solidFill>
              <a:latin typeface="Calibri"/>
            </a:endParaRPr>
          </a:p>
          <a:p>
            <a:pPr algn="ctr" defTabSz="771521"/>
            <a:br>
              <a:rPr lang="fr-FR" sz="3375" b="1" i="1" dirty="0">
                <a:solidFill>
                  <a:srgbClr val="7030A0"/>
                </a:solidFill>
                <a:latin typeface="Calibri"/>
              </a:rPr>
            </a:br>
            <a:endParaRPr lang="es-ES" sz="3038" b="1" i="1" dirty="0">
              <a:solidFill>
                <a:srgbClr val="7030A0"/>
              </a:solidFill>
              <a:latin typeface="Calibri"/>
            </a:endParaRPr>
          </a:p>
        </p:txBody>
      </p:sp>
      <p:pic>
        <p:nvPicPr>
          <p:cNvPr id="20" name="Picture 2" descr="F:\Mission PNNS\Illustrations\Nutriscore\nutriscore 2015-10-27_nutriscore 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340" t="34173" r="25145" b="27512"/>
          <a:stretch/>
        </p:blipFill>
        <p:spPr bwMode="auto">
          <a:xfrm>
            <a:off x="1000818" y="2765786"/>
            <a:ext cx="1146465" cy="49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F:\Mission PNNS\Illustrations\Nutriscore\nutriscore 2015-10-27_nutriscore b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7" t="34310" r="25243" b="27375"/>
          <a:stretch/>
        </p:blipFill>
        <p:spPr bwMode="auto">
          <a:xfrm>
            <a:off x="2897958" y="2784924"/>
            <a:ext cx="1141952" cy="49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F:\Mission PNNS\Illustrations\Nutriscore\nutriscore 2015-10-27_nutriscore c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355" b="72621" l="25143" r="745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9" t="34585" r="25437" b="27375"/>
          <a:stretch/>
        </p:blipFill>
        <p:spPr bwMode="auto">
          <a:xfrm>
            <a:off x="4717237" y="2800593"/>
            <a:ext cx="1146444" cy="49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F:\Mission PNNS\Illustrations\Nutriscore\nutriscore 2015-10-27_nutriscore d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6522077" y="2778091"/>
            <a:ext cx="1144198" cy="50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F:\Mission PNNS\Illustrations\Nutriscore\nutriscore 2015-10-27_nutriscore e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54" t="34310" r="24951" b="27237"/>
          <a:stretch/>
        </p:blipFill>
        <p:spPr bwMode="auto">
          <a:xfrm>
            <a:off x="8373949" y="2778091"/>
            <a:ext cx="1162214" cy="50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78559" y="1351687"/>
            <a:ext cx="7398244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defTabSz="771521"/>
            <a:r>
              <a:rPr lang="fr-FR" sz="4800" b="1" dirty="0">
                <a:solidFill>
                  <a:prstClr val="black"/>
                </a:solidFill>
                <a:latin typeface="Calibri"/>
              </a:rPr>
              <a:t> Mise à jour du </a:t>
            </a:r>
            <a:r>
              <a:rPr lang="fr-FR" sz="5400" b="1" dirty="0">
                <a:solidFill>
                  <a:prstClr val="black"/>
                </a:solidFill>
                <a:latin typeface="Calibri"/>
              </a:rPr>
              <a:t>Nutri-Score</a:t>
            </a:r>
            <a:endParaRPr lang="fr-FR" sz="48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27F61E6-F0F8-44CF-B0BD-BA6D96F4B4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3718" y="256316"/>
            <a:ext cx="1680949" cy="6220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E1C71D6-2E8C-4B65-AD50-275512541B36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r="73879"/>
          <a:stretch/>
        </p:blipFill>
        <p:spPr>
          <a:xfrm>
            <a:off x="2185792" y="112634"/>
            <a:ext cx="1439803" cy="106617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3042B9C-5111-4208-911E-57030F1AB42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44563" t="-13536" r="27246"/>
          <a:stretch/>
        </p:blipFill>
        <p:spPr>
          <a:xfrm>
            <a:off x="5007286" y="38050"/>
            <a:ext cx="1391179" cy="108370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145FC8D-0E2D-4EB0-B339-5897570C0C7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4842" t="-7638" r="55379" b="31069"/>
          <a:stretch/>
        </p:blipFill>
        <p:spPr>
          <a:xfrm>
            <a:off x="3712696" y="38049"/>
            <a:ext cx="1090214" cy="8163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948F0A-42F3-4952-9DD8-70A06E901B6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36179" y="276501"/>
            <a:ext cx="1703915" cy="84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306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4D6CB37-2785-46A8-A785-10160033748D}"/>
              </a:ext>
            </a:extLst>
          </p:cNvPr>
          <p:cNvSpPr/>
          <p:nvPr/>
        </p:nvSpPr>
        <p:spPr>
          <a:xfrm>
            <a:off x="0" y="11485"/>
            <a:ext cx="10287000" cy="46166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defTabSz="771521">
              <a:defRPr/>
            </a:pPr>
            <a:r>
              <a:rPr lang="fr-FR" sz="2400" b="1" kern="0" dirty="0">
                <a:solidFill>
                  <a:schemeClr val="bg1"/>
                </a:solidFill>
              </a:rPr>
              <a:t>         Mise à jour du Nutri-Score (prévue depuis la mise en place du logo)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62143" y="719052"/>
            <a:ext cx="534415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41111" indent="-241111">
              <a:buBlip>
                <a:blip r:embed="rId2"/>
              </a:buBlip>
            </a:pPr>
            <a:r>
              <a:rPr lang="fr-FR" dirty="0"/>
              <a:t>Evolution des connaissances scientifiques</a:t>
            </a:r>
            <a:br>
              <a:rPr lang="fr-FR" dirty="0"/>
            </a:br>
            <a:endParaRPr lang="fr-FR" sz="800" dirty="0"/>
          </a:p>
          <a:p>
            <a:pPr marL="241111" indent="-241111">
              <a:buBlip>
                <a:blip r:embed="rId2"/>
              </a:buBlip>
            </a:pPr>
            <a:r>
              <a:rPr lang="fr-FR" dirty="0"/>
              <a:t>Expérience depuis sa mise en place</a:t>
            </a:r>
            <a:br>
              <a:rPr lang="fr-FR" dirty="0"/>
            </a:br>
            <a:endParaRPr lang="fr-FR" sz="800" dirty="0"/>
          </a:p>
          <a:p>
            <a:pPr marL="241111" indent="-241111">
              <a:buBlip>
                <a:blip r:embed="rId2"/>
              </a:buBlip>
            </a:pPr>
            <a:r>
              <a:rPr lang="fr-FR" dirty="0"/>
              <a:t>Evolution du marché alimentaire </a:t>
            </a:r>
            <a:r>
              <a:rPr lang="fr-FR" sz="1600" dirty="0"/>
              <a:t>(offre/reformulation)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506449" y="932153"/>
            <a:ext cx="2144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</a:rPr>
              <a:t>Nécessite d’une </a:t>
            </a:r>
            <a:br>
              <a:rPr lang="fr-FR" b="1" dirty="0">
                <a:solidFill>
                  <a:srgbClr val="7030A0"/>
                </a:solidFill>
              </a:rPr>
            </a:br>
            <a:r>
              <a:rPr lang="fr-FR" b="1" dirty="0">
                <a:solidFill>
                  <a:srgbClr val="7030A0"/>
                </a:solidFill>
              </a:rPr>
              <a:t>mise à jour régulière</a:t>
            </a:r>
            <a:endParaRPr lang="fr-FR" sz="1600" b="1" dirty="0">
              <a:solidFill>
                <a:srgbClr val="7030A0"/>
              </a:solidFill>
            </a:endParaRPr>
          </a:p>
        </p:txBody>
      </p:sp>
      <p:sp>
        <p:nvSpPr>
          <p:cNvPr id="7" name="Accolade fermante 6"/>
          <p:cNvSpPr/>
          <p:nvPr/>
        </p:nvSpPr>
        <p:spPr>
          <a:xfrm>
            <a:off x="6158189" y="719053"/>
            <a:ext cx="384872" cy="1090684"/>
          </a:xfrm>
          <a:prstGeom prst="rightBrac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519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6825520" y="1282727"/>
            <a:ext cx="333159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1133751" y="2162070"/>
            <a:ext cx="3568641" cy="129266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Comité de Pilotage</a:t>
            </a:r>
            <a:br>
              <a:rPr lang="fr-FR" b="1" dirty="0">
                <a:solidFill>
                  <a:srgbClr val="002060"/>
                </a:solidFill>
              </a:rPr>
            </a:br>
            <a:r>
              <a:rPr lang="fr-FR" b="1" dirty="0">
                <a:solidFill>
                  <a:srgbClr val="002060"/>
                </a:solidFill>
              </a:rPr>
              <a:t> européen du Nutri-Score*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(7 pays qui ont adopté Nutri-Score</a:t>
            </a:r>
            <a:br>
              <a:rPr lang="fr-FR" sz="1400" i="1" dirty="0">
                <a:solidFill>
                  <a:srgbClr val="002060"/>
                </a:solidFill>
              </a:rPr>
            </a:br>
            <a:r>
              <a:rPr lang="fr-FR" sz="1400" i="1" dirty="0">
                <a:solidFill>
                  <a:srgbClr val="002060"/>
                </a:solidFill>
              </a:rPr>
              <a:t>France, Allemagne, Belgique, Luxembourg, Espagne, Pays-Bas, Suisse)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666516" y="2254868"/>
            <a:ext cx="3568641" cy="101566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Comité Scientifique</a:t>
            </a:r>
            <a:br>
              <a:rPr lang="fr-FR" dirty="0">
                <a:solidFill>
                  <a:srgbClr val="002060"/>
                </a:solidFill>
              </a:rPr>
            </a:br>
            <a:r>
              <a:rPr lang="fr-FR" sz="1400" i="1" dirty="0">
                <a:solidFill>
                  <a:srgbClr val="002060"/>
                </a:solidFill>
              </a:rPr>
              <a:t>(Experts indépendants, </a:t>
            </a:r>
            <a:br>
              <a:rPr lang="fr-FR" sz="1400" i="1" dirty="0">
                <a:solidFill>
                  <a:srgbClr val="002060"/>
                </a:solidFill>
              </a:rPr>
            </a:br>
            <a:r>
              <a:rPr lang="fr-FR" sz="1400" i="1" dirty="0">
                <a:solidFill>
                  <a:srgbClr val="002060"/>
                </a:solidFill>
              </a:rPr>
              <a:t>sans conflits d’intérêt)</a:t>
            </a:r>
            <a:br>
              <a:rPr lang="fr-FR" sz="140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février 2021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4913081" y="2703248"/>
            <a:ext cx="542746" cy="55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769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4D6CB37-2785-46A8-A785-10160033748D}"/>
              </a:ext>
            </a:extLst>
          </p:cNvPr>
          <p:cNvSpPr/>
          <p:nvPr/>
        </p:nvSpPr>
        <p:spPr>
          <a:xfrm>
            <a:off x="0" y="11485"/>
            <a:ext cx="10287000" cy="46166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defTabSz="771521">
              <a:defRPr/>
            </a:pPr>
            <a:r>
              <a:rPr lang="fr-FR" sz="2400" b="1" kern="0" dirty="0">
                <a:solidFill>
                  <a:schemeClr val="bg1"/>
                </a:solidFill>
              </a:rPr>
              <a:t>         Mise à jour du Nutri-Score (prévue depuis la mise en place du logo)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62143" y="719052"/>
            <a:ext cx="534415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41111" indent="-241111">
              <a:buBlip>
                <a:blip r:embed="rId2"/>
              </a:buBlip>
            </a:pPr>
            <a:r>
              <a:rPr lang="fr-FR" dirty="0"/>
              <a:t>Evolution des connaissances scientifiques</a:t>
            </a:r>
            <a:br>
              <a:rPr lang="fr-FR" dirty="0"/>
            </a:br>
            <a:endParaRPr lang="fr-FR" sz="800" dirty="0"/>
          </a:p>
          <a:p>
            <a:pPr marL="241111" indent="-241111">
              <a:buBlip>
                <a:blip r:embed="rId2"/>
              </a:buBlip>
            </a:pPr>
            <a:r>
              <a:rPr lang="fr-FR" dirty="0"/>
              <a:t>Expérience depuis sa mise en place</a:t>
            </a:r>
            <a:br>
              <a:rPr lang="fr-FR" dirty="0"/>
            </a:br>
            <a:endParaRPr lang="fr-FR" sz="800" dirty="0"/>
          </a:p>
          <a:p>
            <a:pPr marL="241111" indent="-241111">
              <a:buBlip>
                <a:blip r:embed="rId2"/>
              </a:buBlip>
            </a:pPr>
            <a:r>
              <a:rPr lang="fr-FR" dirty="0"/>
              <a:t>Evolution du marché alimentaire </a:t>
            </a:r>
            <a:r>
              <a:rPr lang="fr-FR" sz="1600" dirty="0"/>
              <a:t>(offre/reformulation)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506449" y="932153"/>
            <a:ext cx="2144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</a:rPr>
              <a:t>Nécessite d’une </a:t>
            </a:r>
            <a:br>
              <a:rPr lang="fr-FR" b="1" dirty="0">
                <a:solidFill>
                  <a:srgbClr val="7030A0"/>
                </a:solidFill>
              </a:rPr>
            </a:br>
            <a:r>
              <a:rPr lang="fr-FR" b="1" dirty="0">
                <a:solidFill>
                  <a:srgbClr val="7030A0"/>
                </a:solidFill>
              </a:rPr>
              <a:t>mise à jour régulière</a:t>
            </a:r>
            <a:endParaRPr lang="fr-FR" sz="1600" b="1" dirty="0">
              <a:solidFill>
                <a:srgbClr val="7030A0"/>
              </a:solidFill>
            </a:endParaRPr>
          </a:p>
        </p:txBody>
      </p:sp>
      <p:sp>
        <p:nvSpPr>
          <p:cNvPr id="7" name="Accolade fermante 6"/>
          <p:cNvSpPr/>
          <p:nvPr/>
        </p:nvSpPr>
        <p:spPr>
          <a:xfrm>
            <a:off x="6158189" y="719053"/>
            <a:ext cx="384872" cy="1090684"/>
          </a:xfrm>
          <a:prstGeom prst="rightBrac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519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6825520" y="1282727"/>
            <a:ext cx="333159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1133751" y="2162070"/>
            <a:ext cx="3568641" cy="129266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Comité de Pilotage</a:t>
            </a:r>
            <a:br>
              <a:rPr lang="fr-FR" b="1" dirty="0">
                <a:solidFill>
                  <a:srgbClr val="002060"/>
                </a:solidFill>
              </a:rPr>
            </a:br>
            <a:r>
              <a:rPr lang="fr-FR" b="1" dirty="0">
                <a:solidFill>
                  <a:srgbClr val="002060"/>
                </a:solidFill>
              </a:rPr>
              <a:t> européen du Nutri-Score*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(7 pays qui ont adopté Nutri-Score</a:t>
            </a:r>
            <a:br>
              <a:rPr lang="fr-FR" sz="1400" i="1" dirty="0">
                <a:solidFill>
                  <a:srgbClr val="002060"/>
                </a:solidFill>
              </a:rPr>
            </a:br>
            <a:r>
              <a:rPr lang="fr-FR" sz="1400" i="1" dirty="0">
                <a:solidFill>
                  <a:srgbClr val="002060"/>
                </a:solidFill>
              </a:rPr>
              <a:t>France, Allemagne, Belgique, Luxembourg, Espagne, Pays-Bas, Suisse)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666516" y="2254868"/>
            <a:ext cx="3568641" cy="101566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Comité Scientifique</a:t>
            </a:r>
            <a:br>
              <a:rPr lang="fr-FR" dirty="0">
                <a:solidFill>
                  <a:srgbClr val="002060"/>
                </a:solidFill>
              </a:rPr>
            </a:br>
            <a:r>
              <a:rPr lang="fr-FR" sz="1400" i="1" dirty="0">
                <a:solidFill>
                  <a:srgbClr val="002060"/>
                </a:solidFill>
              </a:rPr>
              <a:t>(Experts indépendants, </a:t>
            </a:r>
            <a:br>
              <a:rPr lang="fr-FR" sz="1400" i="1" dirty="0">
                <a:solidFill>
                  <a:srgbClr val="002060"/>
                </a:solidFill>
              </a:rPr>
            </a:br>
            <a:r>
              <a:rPr lang="fr-FR" sz="1400" i="1" dirty="0">
                <a:solidFill>
                  <a:srgbClr val="002060"/>
                </a:solidFill>
              </a:rPr>
              <a:t>sans conflits d’intérêt)</a:t>
            </a:r>
            <a:br>
              <a:rPr lang="fr-FR" sz="140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février 2021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4913081" y="2703248"/>
            <a:ext cx="542746" cy="55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6790892" y="3520608"/>
            <a:ext cx="1485279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200" dirty="0"/>
              <a:t>Rapport juillet 2022</a:t>
            </a:r>
          </a:p>
          <a:p>
            <a:pPr algn="ctr"/>
            <a:r>
              <a:rPr lang="fr-FR" sz="1200" dirty="0"/>
              <a:t>aliments généraux**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24F085-15D3-4908-B5F5-FA0538893CAF}"/>
              </a:ext>
            </a:extLst>
          </p:cNvPr>
          <p:cNvSpPr/>
          <p:nvPr/>
        </p:nvSpPr>
        <p:spPr>
          <a:xfrm>
            <a:off x="238401" y="6224488"/>
            <a:ext cx="9875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71521">
              <a:defRPr/>
            </a:pPr>
            <a:r>
              <a:rPr lang="fr-FR" sz="900" i="1" kern="0" dirty="0">
                <a:solidFill>
                  <a:srgbClr val="7030A0"/>
                </a:solidFill>
              </a:rPr>
              <a:t>*      https://solidarites-sante.gouv.fr/prevention-en-sante/preserver-sa-sante/nutrition/nutri-score/article/une- coordination-europeenne-du-nutri-score-des-7-pays-engages</a:t>
            </a:r>
          </a:p>
          <a:p>
            <a:pPr defTabSz="771521">
              <a:defRPr/>
            </a:pPr>
            <a:r>
              <a:rPr lang="fr-FR" sz="900" i="1" kern="0" dirty="0">
                <a:solidFill>
                  <a:srgbClr val="7030A0"/>
                </a:solidFill>
              </a:rPr>
              <a:t>**    https://sante.gouv.fr/IMG/pdf/maj__rapport_nutri-score_rapport__algorithme_2022_.pdf</a:t>
            </a:r>
          </a:p>
          <a:p>
            <a:pPr defTabSz="771521">
              <a:defRPr/>
            </a:pPr>
            <a:r>
              <a:rPr lang="fr-FR" sz="900" i="1" kern="0" dirty="0">
                <a:solidFill>
                  <a:srgbClr val="7030A0"/>
                </a:solidFill>
              </a:rPr>
              <a:t>*** https://www.santepubliquefrance.fr/determinants-de-sante/nutrition-et-activite-physique/documents/rapport-synthese/update-of-the-nutri-score-algorithm-for-beverages.-second-update-report-from-</a:t>
            </a:r>
            <a:br>
              <a:rPr lang="fr-FR" sz="900" i="1" kern="0" dirty="0">
                <a:solidFill>
                  <a:srgbClr val="7030A0"/>
                </a:solidFill>
              </a:rPr>
            </a:br>
            <a:r>
              <a:rPr lang="fr-FR" sz="900" i="1" kern="0" dirty="0">
                <a:solidFill>
                  <a:srgbClr val="7030A0"/>
                </a:solidFill>
              </a:rPr>
              <a:t>        the-scientific-committee-of-the-nutri-score-v2-2023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C95F9C2-A91E-49DF-AB17-5FDB807C0462}"/>
              </a:ext>
            </a:extLst>
          </p:cNvPr>
          <p:cNvGrpSpPr/>
          <p:nvPr/>
        </p:nvGrpSpPr>
        <p:grpSpPr>
          <a:xfrm>
            <a:off x="8395508" y="4058529"/>
            <a:ext cx="1759294" cy="2115158"/>
            <a:chOff x="9545315" y="3573016"/>
            <a:chExt cx="2254397" cy="259228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DDFE1204-4CBD-46AB-A5FF-12BD5F3991AB}"/>
                </a:ext>
              </a:extLst>
            </p:cNvPr>
            <p:cNvGrpSpPr/>
            <p:nvPr/>
          </p:nvGrpSpPr>
          <p:grpSpPr>
            <a:xfrm>
              <a:off x="9545315" y="3573016"/>
              <a:ext cx="2254397" cy="2439038"/>
              <a:chOff x="9271049" y="3573016"/>
              <a:chExt cx="2528664" cy="2574540"/>
            </a:xfrm>
          </p:grpSpPr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EFB3DD77-6D3A-4E30-9D42-8720C8C7FF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29076" y="3789331"/>
                <a:ext cx="2124017" cy="2226441"/>
              </a:xfrm>
              <a:prstGeom prst="rect">
                <a:avLst/>
              </a:prstGeom>
              <a:ln>
                <a:solidFill>
                  <a:sysClr val="window" lastClr="FFFFFF"/>
                </a:solidFill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5A4AF8E-E075-4933-B800-F902E12756B9}"/>
                  </a:ext>
                </a:extLst>
              </p:cNvPr>
              <p:cNvSpPr/>
              <p:nvPr/>
            </p:nvSpPr>
            <p:spPr>
              <a:xfrm>
                <a:off x="9392917" y="3573016"/>
                <a:ext cx="2254396" cy="24738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71521">
                  <a:defRPr/>
                </a:pPr>
                <a:endParaRPr lang="fr-FR" sz="1519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26BC3A0-C7EB-453D-9974-7BDC8E9A45D6}"/>
                  </a:ext>
                </a:extLst>
              </p:cNvPr>
              <p:cNvSpPr/>
              <p:nvPr/>
            </p:nvSpPr>
            <p:spPr>
              <a:xfrm>
                <a:off x="9545317" y="5900174"/>
                <a:ext cx="2254396" cy="24738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71521">
                  <a:defRPr/>
                </a:pPr>
                <a:endParaRPr lang="fr-FR" sz="1519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AA2363F-B7D1-4F66-A2E9-A8CE409868A4}"/>
                  </a:ext>
                </a:extLst>
              </p:cNvPr>
              <p:cNvSpPr/>
              <p:nvPr/>
            </p:nvSpPr>
            <p:spPr>
              <a:xfrm rot="5400000">
                <a:off x="10468432" y="4648531"/>
                <a:ext cx="2254396" cy="24738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71521">
                  <a:defRPr/>
                </a:pPr>
                <a:endParaRPr lang="fr-FR" sz="1519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305493B-42F2-4C1E-8DB9-7FA669B9BA2F}"/>
                  </a:ext>
                </a:extLst>
              </p:cNvPr>
              <p:cNvSpPr/>
              <p:nvPr/>
            </p:nvSpPr>
            <p:spPr>
              <a:xfrm rot="5400000">
                <a:off x="8267542" y="4655844"/>
                <a:ext cx="2254396" cy="24738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71521">
                  <a:defRPr/>
                </a:pPr>
                <a:endParaRPr lang="fr-FR" sz="1519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A6FD84E-805B-41DC-9700-FFD8EC4F4F27}"/>
                </a:ext>
              </a:extLst>
            </p:cNvPr>
            <p:cNvSpPr/>
            <p:nvPr/>
          </p:nvSpPr>
          <p:spPr>
            <a:xfrm>
              <a:off x="9653965" y="3573016"/>
              <a:ext cx="2074075" cy="2592288"/>
            </a:xfrm>
            <a:prstGeom prst="rect">
              <a:avLst/>
            </a:prstGeom>
            <a:noFill/>
            <a:ln w="25400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71521">
                <a:defRPr/>
              </a:pPr>
              <a:endParaRPr lang="fr-FR" sz="1519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57BFFCF-9350-4F24-ABD4-A7A3FED4CA71}"/>
              </a:ext>
            </a:extLst>
          </p:cNvPr>
          <p:cNvGrpSpPr/>
          <p:nvPr/>
        </p:nvGrpSpPr>
        <p:grpSpPr>
          <a:xfrm>
            <a:off x="6707672" y="4058528"/>
            <a:ext cx="1634891" cy="2115159"/>
            <a:chOff x="7340990" y="3573016"/>
            <a:chExt cx="2074076" cy="2592288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66FEF6BB-FA81-4BDC-8A20-2762ED76D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08159" y="4012132"/>
              <a:ext cx="2006907" cy="164088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3384CD8-491B-4854-9E0E-6987A417D080}"/>
                </a:ext>
              </a:extLst>
            </p:cNvPr>
            <p:cNvSpPr/>
            <p:nvPr/>
          </p:nvSpPr>
          <p:spPr>
            <a:xfrm>
              <a:off x="7340990" y="3573016"/>
              <a:ext cx="2074075" cy="2592288"/>
            </a:xfrm>
            <a:prstGeom prst="rect">
              <a:avLst/>
            </a:prstGeom>
            <a:noFill/>
            <a:ln w="25400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71521">
                <a:defRPr/>
              </a:pPr>
              <a:endParaRPr lang="fr-FR" sz="1519" kern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57D6A357-E29A-4CF7-A541-471A0B1D95CA}"/>
              </a:ext>
            </a:extLst>
          </p:cNvPr>
          <p:cNvSpPr txBox="1"/>
          <p:nvPr/>
        </p:nvSpPr>
        <p:spPr>
          <a:xfrm>
            <a:off x="8605148" y="3553957"/>
            <a:ext cx="138108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200" dirty="0"/>
              <a:t>Rapport mars 2023</a:t>
            </a:r>
          </a:p>
          <a:p>
            <a:pPr algn="ctr"/>
            <a:r>
              <a:rPr lang="fr-FR" sz="1200" dirty="0"/>
              <a:t>boissons***</a:t>
            </a:r>
          </a:p>
        </p:txBody>
      </p:sp>
      <p:sp>
        <p:nvSpPr>
          <p:cNvPr id="34" name="Flèche : angle droit 33">
            <a:extLst>
              <a:ext uri="{FF2B5EF4-FFF2-40B4-BE49-F238E27FC236}">
                <a16:creationId xmlns:a16="http://schemas.microsoft.com/office/drawing/2014/main" id="{F798E207-13AA-4AF4-9043-656739A0B9A7}"/>
              </a:ext>
            </a:extLst>
          </p:cNvPr>
          <p:cNvSpPr/>
          <p:nvPr/>
        </p:nvSpPr>
        <p:spPr>
          <a:xfrm rot="5400000">
            <a:off x="5795618" y="3752612"/>
            <a:ext cx="1192098" cy="461665"/>
          </a:xfrm>
          <a:prstGeom prst="bentUpArrow">
            <a:avLst>
              <a:gd name="adj1" fmla="val 25000"/>
              <a:gd name="adj2" fmla="val 25000"/>
              <a:gd name="adj3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51F5F4-C4BE-4434-8093-6990C346D2F7}"/>
              </a:ext>
            </a:extLst>
          </p:cNvPr>
          <p:cNvSpPr/>
          <p:nvPr/>
        </p:nvSpPr>
        <p:spPr>
          <a:xfrm>
            <a:off x="8733266" y="5737422"/>
            <a:ext cx="102784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i="1" dirty="0"/>
              <a:t>104 pages, </a:t>
            </a:r>
            <a:br>
              <a:rPr lang="fr-FR" sz="1100" i="1" dirty="0"/>
            </a:br>
            <a:r>
              <a:rPr lang="fr-FR" sz="1100" i="1" dirty="0"/>
              <a:t>164 références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1D61F8F-6DC7-4F63-B4FE-CE44E16B6B81}"/>
              </a:ext>
            </a:extLst>
          </p:cNvPr>
          <p:cNvSpPr/>
          <p:nvPr/>
        </p:nvSpPr>
        <p:spPr>
          <a:xfrm>
            <a:off x="7092933" y="5737422"/>
            <a:ext cx="9557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i="1" dirty="0"/>
              <a:t>135 pages, </a:t>
            </a:r>
            <a:br>
              <a:rPr lang="fr-FR" sz="1100" i="1" dirty="0"/>
            </a:br>
            <a:r>
              <a:rPr lang="fr-FR" sz="1100" i="1" dirty="0"/>
              <a:t>49 références</a:t>
            </a:r>
          </a:p>
        </p:txBody>
      </p:sp>
    </p:spTree>
    <p:extLst>
      <p:ext uri="{BB962C8B-B14F-4D97-AF65-F5344CB8AC3E}">
        <p14:creationId xmlns:p14="http://schemas.microsoft.com/office/powerpoint/2010/main" val="2928265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4D6CB37-2785-46A8-A785-10160033748D}"/>
              </a:ext>
            </a:extLst>
          </p:cNvPr>
          <p:cNvSpPr/>
          <p:nvPr/>
        </p:nvSpPr>
        <p:spPr>
          <a:xfrm>
            <a:off x="0" y="11485"/>
            <a:ext cx="10287000" cy="46166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defTabSz="771521">
              <a:defRPr/>
            </a:pPr>
            <a:r>
              <a:rPr lang="fr-FR" sz="2400" b="1" kern="0" dirty="0">
                <a:solidFill>
                  <a:schemeClr val="bg1"/>
                </a:solidFill>
              </a:rPr>
              <a:t>         Mise à jour du Nutri-Score (prévue depuis la mise en place du logo)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62143" y="719052"/>
            <a:ext cx="534415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41111" indent="-241111">
              <a:buBlip>
                <a:blip r:embed="rId2"/>
              </a:buBlip>
            </a:pPr>
            <a:r>
              <a:rPr lang="fr-FR" dirty="0"/>
              <a:t>Evolution des connaissances scientifiques</a:t>
            </a:r>
            <a:br>
              <a:rPr lang="fr-FR" dirty="0"/>
            </a:br>
            <a:endParaRPr lang="fr-FR" sz="800" dirty="0"/>
          </a:p>
          <a:p>
            <a:pPr marL="241111" indent="-241111">
              <a:buBlip>
                <a:blip r:embed="rId2"/>
              </a:buBlip>
            </a:pPr>
            <a:r>
              <a:rPr lang="fr-FR" dirty="0"/>
              <a:t>Expérience depuis sa mise en place</a:t>
            </a:r>
            <a:br>
              <a:rPr lang="fr-FR" dirty="0"/>
            </a:br>
            <a:endParaRPr lang="fr-FR" sz="800" dirty="0"/>
          </a:p>
          <a:p>
            <a:pPr marL="241111" indent="-241111">
              <a:buBlip>
                <a:blip r:embed="rId2"/>
              </a:buBlip>
            </a:pPr>
            <a:r>
              <a:rPr lang="fr-FR" dirty="0"/>
              <a:t>Evolution du marché alimentaire </a:t>
            </a:r>
            <a:r>
              <a:rPr lang="fr-FR" sz="1600" dirty="0"/>
              <a:t>(offre/reformulation)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506449" y="932153"/>
            <a:ext cx="2144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</a:rPr>
              <a:t>Nécessite d’une </a:t>
            </a:r>
            <a:br>
              <a:rPr lang="fr-FR" b="1" dirty="0">
                <a:solidFill>
                  <a:srgbClr val="7030A0"/>
                </a:solidFill>
              </a:rPr>
            </a:br>
            <a:r>
              <a:rPr lang="fr-FR" b="1" dirty="0">
                <a:solidFill>
                  <a:srgbClr val="7030A0"/>
                </a:solidFill>
              </a:rPr>
              <a:t>mise à jour régulière</a:t>
            </a:r>
            <a:endParaRPr lang="fr-FR" sz="1600" b="1" dirty="0">
              <a:solidFill>
                <a:srgbClr val="7030A0"/>
              </a:solidFill>
            </a:endParaRPr>
          </a:p>
        </p:txBody>
      </p:sp>
      <p:sp>
        <p:nvSpPr>
          <p:cNvPr id="7" name="Accolade fermante 6"/>
          <p:cNvSpPr/>
          <p:nvPr/>
        </p:nvSpPr>
        <p:spPr>
          <a:xfrm>
            <a:off x="6158189" y="719053"/>
            <a:ext cx="384872" cy="1090684"/>
          </a:xfrm>
          <a:prstGeom prst="rightBrac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519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6825520" y="1282727"/>
            <a:ext cx="333159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1133751" y="2162070"/>
            <a:ext cx="3568641" cy="129266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Comité de Pilotage</a:t>
            </a:r>
            <a:br>
              <a:rPr lang="fr-FR" b="1" dirty="0">
                <a:solidFill>
                  <a:srgbClr val="002060"/>
                </a:solidFill>
              </a:rPr>
            </a:br>
            <a:r>
              <a:rPr lang="fr-FR" b="1" dirty="0">
                <a:solidFill>
                  <a:srgbClr val="002060"/>
                </a:solidFill>
              </a:rPr>
              <a:t> européen du Nutri-Score*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(7 pays qui ont adopté Nutri-Score</a:t>
            </a:r>
            <a:br>
              <a:rPr lang="fr-FR" sz="1400" i="1" dirty="0">
                <a:solidFill>
                  <a:srgbClr val="002060"/>
                </a:solidFill>
              </a:rPr>
            </a:br>
            <a:r>
              <a:rPr lang="fr-FR" sz="1400" i="1" dirty="0">
                <a:solidFill>
                  <a:srgbClr val="002060"/>
                </a:solidFill>
              </a:rPr>
              <a:t>France, Allemagne, Belgique, Luxembourg, Espagne, Pays-Bas, Suisse)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666516" y="2254868"/>
            <a:ext cx="3568641" cy="101566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Comité Scientifique</a:t>
            </a:r>
            <a:br>
              <a:rPr lang="fr-FR" dirty="0">
                <a:solidFill>
                  <a:srgbClr val="002060"/>
                </a:solidFill>
              </a:rPr>
            </a:br>
            <a:r>
              <a:rPr lang="fr-FR" sz="1400" i="1" dirty="0">
                <a:solidFill>
                  <a:srgbClr val="002060"/>
                </a:solidFill>
              </a:rPr>
              <a:t>(Experts indépendants, </a:t>
            </a:r>
            <a:br>
              <a:rPr lang="fr-FR" sz="1400" i="1" dirty="0">
                <a:solidFill>
                  <a:srgbClr val="002060"/>
                </a:solidFill>
              </a:rPr>
            </a:br>
            <a:r>
              <a:rPr lang="fr-FR" sz="1400" i="1" dirty="0">
                <a:solidFill>
                  <a:srgbClr val="002060"/>
                </a:solidFill>
              </a:rPr>
              <a:t>sans conflits d’intérêt)</a:t>
            </a:r>
            <a:br>
              <a:rPr lang="fr-FR" sz="140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février 2021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4913081" y="2703248"/>
            <a:ext cx="542746" cy="55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6790892" y="3520608"/>
            <a:ext cx="1485279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200" dirty="0"/>
              <a:t>Rapport juillet 2022</a:t>
            </a:r>
          </a:p>
          <a:p>
            <a:pPr algn="ctr"/>
            <a:r>
              <a:rPr lang="fr-FR" sz="1200" dirty="0"/>
              <a:t>aliments généraux**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24F085-15D3-4908-B5F5-FA0538893CAF}"/>
              </a:ext>
            </a:extLst>
          </p:cNvPr>
          <p:cNvSpPr/>
          <p:nvPr/>
        </p:nvSpPr>
        <p:spPr>
          <a:xfrm>
            <a:off x="238401" y="6224488"/>
            <a:ext cx="9875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71521">
              <a:defRPr/>
            </a:pPr>
            <a:r>
              <a:rPr lang="fr-FR" sz="900" i="1" kern="0" dirty="0">
                <a:solidFill>
                  <a:srgbClr val="7030A0"/>
                </a:solidFill>
              </a:rPr>
              <a:t>*      https://solidarites-sante.gouv.fr/prevention-en-sante/preserver-sa-sante/nutrition/nutri-score/article/une- coordination-europeenne-du-nutri-score-des-7-pays-engages</a:t>
            </a:r>
          </a:p>
          <a:p>
            <a:pPr defTabSz="771521">
              <a:defRPr/>
            </a:pPr>
            <a:r>
              <a:rPr lang="fr-FR" sz="900" i="1" kern="0" dirty="0">
                <a:solidFill>
                  <a:srgbClr val="7030A0"/>
                </a:solidFill>
              </a:rPr>
              <a:t>**    https://sante.gouv.fr/IMG/pdf/maj__rapport_nutri-score_rapport__algorithme_2022_.pdf</a:t>
            </a:r>
          </a:p>
          <a:p>
            <a:pPr defTabSz="771521">
              <a:defRPr/>
            </a:pPr>
            <a:r>
              <a:rPr lang="fr-FR" sz="900" i="1" kern="0" dirty="0">
                <a:solidFill>
                  <a:srgbClr val="7030A0"/>
                </a:solidFill>
              </a:rPr>
              <a:t>*** https://www.santepubliquefrance.fr/determinants-de-sante/nutrition-et-activite-physique/documents/rapport-synthese/update-of-the-nutri-score-algorithm-for-beverages.-second-update-report-from-</a:t>
            </a:r>
            <a:br>
              <a:rPr lang="fr-FR" sz="900" i="1" kern="0" dirty="0">
                <a:solidFill>
                  <a:srgbClr val="7030A0"/>
                </a:solidFill>
              </a:rPr>
            </a:br>
            <a:r>
              <a:rPr lang="fr-FR" sz="900" i="1" kern="0" dirty="0">
                <a:solidFill>
                  <a:srgbClr val="7030A0"/>
                </a:solidFill>
              </a:rPr>
              <a:t>        the-scientific-committee-of-the-nutri-score-v2-2023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C95F9C2-A91E-49DF-AB17-5FDB807C0462}"/>
              </a:ext>
            </a:extLst>
          </p:cNvPr>
          <p:cNvGrpSpPr/>
          <p:nvPr/>
        </p:nvGrpSpPr>
        <p:grpSpPr>
          <a:xfrm>
            <a:off x="8395508" y="4058529"/>
            <a:ext cx="1759294" cy="2115158"/>
            <a:chOff x="9545315" y="3573016"/>
            <a:chExt cx="2254397" cy="259228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DDFE1204-4CBD-46AB-A5FF-12BD5F3991AB}"/>
                </a:ext>
              </a:extLst>
            </p:cNvPr>
            <p:cNvGrpSpPr/>
            <p:nvPr/>
          </p:nvGrpSpPr>
          <p:grpSpPr>
            <a:xfrm>
              <a:off x="9545315" y="3573016"/>
              <a:ext cx="2254397" cy="2439038"/>
              <a:chOff x="9271049" y="3573016"/>
              <a:chExt cx="2528664" cy="2574540"/>
            </a:xfrm>
          </p:grpSpPr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EFB3DD77-6D3A-4E30-9D42-8720C8C7FF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29076" y="3789331"/>
                <a:ext cx="2124017" cy="2226441"/>
              </a:xfrm>
              <a:prstGeom prst="rect">
                <a:avLst/>
              </a:prstGeom>
              <a:ln>
                <a:solidFill>
                  <a:sysClr val="window" lastClr="FFFFFF"/>
                </a:solidFill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5A4AF8E-E075-4933-B800-F902E12756B9}"/>
                  </a:ext>
                </a:extLst>
              </p:cNvPr>
              <p:cNvSpPr/>
              <p:nvPr/>
            </p:nvSpPr>
            <p:spPr>
              <a:xfrm>
                <a:off x="9392917" y="3573016"/>
                <a:ext cx="2254396" cy="24738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71521">
                  <a:defRPr/>
                </a:pPr>
                <a:endParaRPr lang="fr-FR" sz="1519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26BC3A0-C7EB-453D-9974-7BDC8E9A45D6}"/>
                  </a:ext>
                </a:extLst>
              </p:cNvPr>
              <p:cNvSpPr/>
              <p:nvPr/>
            </p:nvSpPr>
            <p:spPr>
              <a:xfrm>
                <a:off x="9545317" y="5900174"/>
                <a:ext cx="2254396" cy="24738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71521">
                  <a:defRPr/>
                </a:pPr>
                <a:endParaRPr lang="fr-FR" sz="1519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AA2363F-B7D1-4F66-A2E9-A8CE409868A4}"/>
                  </a:ext>
                </a:extLst>
              </p:cNvPr>
              <p:cNvSpPr/>
              <p:nvPr/>
            </p:nvSpPr>
            <p:spPr>
              <a:xfrm rot="5400000">
                <a:off x="10468432" y="4648531"/>
                <a:ext cx="2254396" cy="24738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71521">
                  <a:defRPr/>
                </a:pPr>
                <a:endParaRPr lang="fr-FR" sz="1519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305493B-42F2-4C1E-8DB9-7FA669B9BA2F}"/>
                  </a:ext>
                </a:extLst>
              </p:cNvPr>
              <p:cNvSpPr/>
              <p:nvPr/>
            </p:nvSpPr>
            <p:spPr>
              <a:xfrm rot="5400000">
                <a:off x="8267542" y="4655844"/>
                <a:ext cx="2254396" cy="24738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71521">
                  <a:defRPr/>
                </a:pPr>
                <a:endParaRPr lang="fr-FR" sz="1519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A6FD84E-805B-41DC-9700-FFD8EC4F4F27}"/>
                </a:ext>
              </a:extLst>
            </p:cNvPr>
            <p:cNvSpPr/>
            <p:nvPr/>
          </p:nvSpPr>
          <p:spPr>
            <a:xfrm>
              <a:off x="9653965" y="3573016"/>
              <a:ext cx="2074075" cy="2592288"/>
            </a:xfrm>
            <a:prstGeom prst="rect">
              <a:avLst/>
            </a:prstGeom>
            <a:noFill/>
            <a:ln w="25400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71521">
                <a:defRPr/>
              </a:pPr>
              <a:endParaRPr lang="fr-FR" sz="1519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57BFFCF-9350-4F24-ABD4-A7A3FED4CA71}"/>
              </a:ext>
            </a:extLst>
          </p:cNvPr>
          <p:cNvGrpSpPr/>
          <p:nvPr/>
        </p:nvGrpSpPr>
        <p:grpSpPr>
          <a:xfrm>
            <a:off x="6707672" y="4058528"/>
            <a:ext cx="1634891" cy="2115159"/>
            <a:chOff x="7340990" y="3573016"/>
            <a:chExt cx="2074076" cy="2592288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66FEF6BB-FA81-4BDC-8A20-2762ED76D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08159" y="4012132"/>
              <a:ext cx="2006907" cy="1640887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3384CD8-491B-4854-9E0E-6987A417D080}"/>
                </a:ext>
              </a:extLst>
            </p:cNvPr>
            <p:cNvSpPr/>
            <p:nvPr/>
          </p:nvSpPr>
          <p:spPr>
            <a:xfrm>
              <a:off x="7340990" y="3573016"/>
              <a:ext cx="2074075" cy="2592288"/>
            </a:xfrm>
            <a:prstGeom prst="rect">
              <a:avLst/>
            </a:prstGeom>
            <a:noFill/>
            <a:ln w="25400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771521">
                <a:defRPr/>
              </a:pPr>
              <a:endParaRPr lang="fr-FR" sz="1519" kern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57D6A357-E29A-4CF7-A541-471A0B1D95CA}"/>
              </a:ext>
            </a:extLst>
          </p:cNvPr>
          <p:cNvSpPr txBox="1"/>
          <p:nvPr/>
        </p:nvSpPr>
        <p:spPr>
          <a:xfrm>
            <a:off x="8605148" y="3553957"/>
            <a:ext cx="138108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200" dirty="0"/>
              <a:t>Rapport mars 2023</a:t>
            </a:r>
          </a:p>
          <a:p>
            <a:pPr algn="ctr"/>
            <a:r>
              <a:rPr lang="fr-FR" sz="1200" dirty="0"/>
              <a:t>boissons***</a:t>
            </a:r>
          </a:p>
        </p:txBody>
      </p:sp>
      <p:sp>
        <p:nvSpPr>
          <p:cNvPr id="34" name="Flèche : angle droit 33">
            <a:extLst>
              <a:ext uri="{FF2B5EF4-FFF2-40B4-BE49-F238E27FC236}">
                <a16:creationId xmlns:a16="http://schemas.microsoft.com/office/drawing/2014/main" id="{F798E207-13AA-4AF4-9043-656739A0B9A7}"/>
              </a:ext>
            </a:extLst>
          </p:cNvPr>
          <p:cNvSpPr/>
          <p:nvPr/>
        </p:nvSpPr>
        <p:spPr>
          <a:xfrm rot="5400000">
            <a:off x="5795618" y="3752612"/>
            <a:ext cx="1192098" cy="461665"/>
          </a:xfrm>
          <a:prstGeom prst="bentUpArrow">
            <a:avLst>
              <a:gd name="adj1" fmla="val 25000"/>
              <a:gd name="adj2" fmla="val 25000"/>
              <a:gd name="adj3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B16A0E0-4B41-4E76-800D-B43CB37AEF2D}"/>
              </a:ext>
            </a:extLst>
          </p:cNvPr>
          <p:cNvSpPr/>
          <p:nvPr/>
        </p:nvSpPr>
        <p:spPr>
          <a:xfrm>
            <a:off x="238229" y="3727711"/>
            <a:ext cx="569325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700" dirty="0"/>
              <a:t>« </a:t>
            </a:r>
            <a:r>
              <a:rPr lang="fr-FR" sz="1700" b="1" i="1" dirty="0">
                <a:solidFill>
                  <a:srgbClr val="0070C0"/>
                </a:solidFill>
              </a:rPr>
              <a:t>Le Comité scientifique a estimé que, dans l’ensemble, l’algorithme du Nutri-Score fonctionne bien. Cependant, sur la base de preuves scientifiques solides et de l’expérience acquise depuis sa mise en place, le comité scientifique a identifié des domaines pour lesquels il était nécessaire de renforcer l’efficacité du Nutri-Score dans sa capacité à classer la qualité nutritionnelle des produits dans certains groupes alimentaires de façon plus conforme aux recommandations nutritionnelles adoptées dans les pays européens</a:t>
            </a:r>
            <a:r>
              <a:rPr lang="fr-FR" sz="1700" b="1" dirty="0"/>
              <a:t>.</a:t>
            </a:r>
            <a:r>
              <a:rPr lang="fr-FR" sz="1700" dirty="0"/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3862566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93443" y="680355"/>
            <a:ext cx="877826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dirty="0">
                <a:solidFill>
                  <a:prstClr val="black"/>
                </a:solidFill>
              </a:rPr>
              <a:t>Attribution des points aux composantes nutritionnelles</a:t>
            </a: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019618"/>
              </p:ext>
            </p:extLst>
          </p:nvPr>
        </p:nvGraphicFramePr>
        <p:xfrm>
          <a:off x="439623" y="1607739"/>
          <a:ext cx="4347775" cy="15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6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1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2896">
                <a:tc>
                  <a:txBody>
                    <a:bodyPr/>
                    <a:lstStyle/>
                    <a:p>
                      <a:r>
                        <a:rPr lang="fr-FR" sz="1400" dirty="0"/>
                        <a:t>Nutriments/100g</a:t>
                      </a:r>
                    </a:p>
                  </a:txBody>
                  <a:tcPr marL="102870" marR="102870" marT="38576" marB="38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Points</a:t>
                      </a:r>
                    </a:p>
                  </a:txBody>
                  <a:tcPr marL="102870" marR="102870" marT="38576" marB="3857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896">
                <a:tc>
                  <a:txBody>
                    <a:bodyPr/>
                    <a:lstStyle/>
                    <a:p>
                      <a:r>
                        <a:rPr lang="fr-FR" sz="1400" dirty="0"/>
                        <a:t>Energie (kJ)</a:t>
                      </a:r>
                    </a:p>
                  </a:txBody>
                  <a:tcPr marL="102870" marR="102870" marT="38576" marB="38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0 à 10</a:t>
                      </a:r>
                    </a:p>
                  </a:txBody>
                  <a:tcPr marL="102870" marR="102870" marT="38576" marB="3857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896">
                <a:tc>
                  <a:txBody>
                    <a:bodyPr/>
                    <a:lstStyle/>
                    <a:p>
                      <a:r>
                        <a:rPr lang="fr-FR" sz="1400" b="1" dirty="0"/>
                        <a:t>Sucres (g)</a:t>
                      </a:r>
                    </a:p>
                  </a:txBody>
                  <a:tcPr marL="102870" marR="102870" marT="38576" marB="38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0 à </a:t>
                      </a:r>
                      <a:r>
                        <a:rPr lang="fr-FR" sz="1400" b="1" dirty="0"/>
                        <a:t>15</a:t>
                      </a:r>
                    </a:p>
                  </a:txBody>
                  <a:tcPr marL="102870" marR="102870" marT="38576" marB="3857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896">
                <a:tc>
                  <a:txBody>
                    <a:bodyPr/>
                    <a:lstStyle/>
                    <a:p>
                      <a:r>
                        <a:rPr lang="fr-FR" sz="1400" dirty="0"/>
                        <a:t>Graisses saturées</a:t>
                      </a:r>
                      <a:r>
                        <a:rPr lang="fr-FR" sz="1400" baseline="0" dirty="0"/>
                        <a:t> (g)</a:t>
                      </a:r>
                      <a:endParaRPr lang="fr-FR" sz="1400" dirty="0"/>
                    </a:p>
                  </a:txBody>
                  <a:tcPr marL="102870" marR="102870" marT="38576" marB="38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0 à 10</a:t>
                      </a:r>
                    </a:p>
                  </a:txBody>
                  <a:tcPr marL="102870" marR="102870" marT="38576" marB="3857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896">
                <a:tc>
                  <a:txBody>
                    <a:bodyPr/>
                    <a:lstStyle/>
                    <a:p>
                      <a:r>
                        <a:rPr lang="fr-FR" sz="1400" b="1" dirty="0"/>
                        <a:t>Sel (g)</a:t>
                      </a:r>
                    </a:p>
                  </a:txBody>
                  <a:tcPr marL="102870" marR="102870" marT="38576" marB="38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/>
                        <a:t>0 à </a:t>
                      </a:r>
                      <a:r>
                        <a:rPr lang="fr-FR" sz="1400" b="1" dirty="0"/>
                        <a:t>20</a:t>
                      </a:r>
                    </a:p>
                  </a:txBody>
                  <a:tcPr marL="102870" marR="102870" marT="38576" marB="3857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324231"/>
              </p:ext>
            </p:extLst>
          </p:nvPr>
        </p:nvGraphicFramePr>
        <p:xfrm>
          <a:off x="5270724" y="1607744"/>
          <a:ext cx="4653567" cy="1579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2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1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686">
                <a:tc>
                  <a:txBody>
                    <a:bodyPr/>
                    <a:lstStyle/>
                    <a:p>
                      <a:r>
                        <a:rPr lang="fr-FR" sz="1400" dirty="0" err="1"/>
                        <a:t>Elements</a:t>
                      </a:r>
                      <a:r>
                        <a:rPr lang="fr-FR" sz="1400" dirty="0"/>
                        <a:t>/nutriments/100g</a:t>
                      </a:r>
                    </a:p>
                  </a:txBody>
                  <a:tcPr marL="102870" marR="102870" marT="38576" marB="38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Points</a:t>
                      </a:r>
                    </a:p>
                  </a:txBody>
                  <a:tcPr marL="102870" marR="102870" marT="38576" marB="3857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766">
                <a:tc>
                  <a:txBody>
                    <a:bodyPr/>
                    <a:lstStyle/>
                    <a:p>
                      <a:r>
                        <a:rPr lang="fr-FR" sz="1300" dirty="0"/>
                        <a:t>Fruits, légumes, légumineuses (%)</a:t>
                      </a:r>
                    </a:p>
                  </a:txBody>
                  <a:tcPr marL="102870" marR="102870" marT="38576" marB="38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0 à 5</a:t>
                      </a:r>
                    </a:p>
                  </a:txBody>
                  <a:tcPr marL="102870" marR="102870" marT="38576" marB="3857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537">
                <a:tc>
                  <a:txBody>
                    <a:bodyPr/>
                    <a:lstStyle/>
                    <a:p>
                      <a:r>
                        <a:rPr lang="fr-FR" sz="1400" b="1" dirty="0"/>
                        <a:t>Protéines (g)</a:t>
                      </a:r>
                      <a:br>
                        <a:rPr lang="fr-FR" sz="1400" b="1" dirty="0"/>
                      </a:br>
                      <a:r>
                        <a:rPr lang="fr-FR" sz="1400" b="1" dirty="0"/>
                        <a:t>Protéines</a:t>
                      </a:r>
                      <a:r>
                        <a:rPr lang="fr-FR" sz="1400" b="1" baseline="0" dirty="0"/>
                        <a:t> de viande rouge (g)</a:t>
                      </a:r>
                      <a:endParaRPr lang="fr-FR" sz="1400" b="1" dirty="0"/>
                    </a:p>
                  </a:txBody>
                  <a:tcPr marL="102870" marR="102870" marT="38576" marB="38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0 à </a:t>
                      </a:r>
                      <a:r>
                        <a:rPr lang="fr-FR" sz="1400" b="1" dirty="0"/>
                        <a:t>7</a:t>
                      </a:r>
                      <a:br>
                        <a:rPr lang="fr-FR" sz="1400" b="1" dirty="0"/>
                      </a:br>
                      <a:r>
                        <a:rPr lang="fr-FR" sz="1400" b="1" dirty="0"/>
                        <a:t>0</a:t>
                      </a:r>
                      <a:r>
                        <a:rPr lang="fr-FR" sz="1400" b="1" baseline="0" dirty="0"/>
                        <a:t> à 2</a:t>
                      </a:r>
                      <a:endParaRPr lang="fr-FR" sz="1400" b="1" dirty="0"/>
                    </a:p>
                  </a:txBody>
                  <a:tcPr marL="102870" marR="102870" marT="38576" marB="3857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686">
                <a:tc>
                  <a:txBody>
                    <a:bodyPr/>
                    <a:lstStyle/>
                    <a:p>
                      <a:r>
                        <a:rPr lang="fr-FR" sz="1400" b="1" dirty="0"/>
                        <a:t>Fibres (g)</a:t>
                      </a:r>
                    </a:p>
                  </a:txBody>
                  <a:tcPr marL="102870" marR="102870" marT="38576" marB="38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0 à 5</a:t>
                      </a:r>
                    </a:p>
                  </a:txBody>
                  <a:tcPr marL="102870" marR="102870" marT="38576" marB="3857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1392803" y="1142810"/>
            <a:ext cx="2428870" cy="30008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1350" b="1" dirty="0">
                <a:solidFill>
                  <a:prstClr val="white"/>
                </a:solidFill>
              </a:rPr>
              <a:t>POINTS NEGATIFS (N) de 0 à 55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505377" y="1124681"/>
            <a:ext cx="1756506" cy="300082"/>
          </a:xfrm>
          <a:prstGeom prst="rect">
            <a:avLst/>
          </a:prstGeom>
          <a:solidFill>
            <a:srgbClr val="009900"/>
          </a:solidFill>
        </p:spPr>
        <p:txBody>
          <a:bodyPr wrap="none" rtlCol="0">
            <a:spAutoFit/>
          </a:bodyPr>
          <a:lstStyle/>
          <a:p>
            <a:r>
              <a:rPr lang="fr-FR" sz="1350" b="1" dirty="0">
                <a:solidFill>
                  <a:prstClr val="white"/>
                </a:solidFill>
              </a:rPr>
              <a:t>POSITIFS (N) de 0 à 17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506009" y="3456708"/>
            <a:ext cx="1391728" cy="274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81" b="1" dirty="0">
                <a:solidFill>
                  <a:prstClr val="black"/>
                </a:solidFill>
              </a:rPr>
              <a:t>*</a:t>
            </a:r>
            <a:r>
              <a:rPr lang="fr-FR" sz="1013" i="1" dirty="0">
                <a:solidFill>
                  <a:prstClr val="black"/>
                </a:solidFill>
              </a:rPr>
              <a:t>changements en gras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35443" y="3641433"/>
            <a:ext cx="569119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dirty="0">
                <a:solidFill>
                  <a:prstClr val="black"/>
                </a:solidFill>
              </a:rPr>
              <a:t>Seuils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435443" y="4947961"/>
            <a:ext cx="9626497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dirty="0">
                <a:solidFill>
                  <a:prstClr val="black"/>
                </a:solidFill>
              </a:rPr>
              <a:t>3. le lait, les boissons lactées, les boissons fermentées à base de lait et les boissons végétales sont dorénavant inclus, pour le calcul du Nutri-Score, dans la catégorie des boissons (et non plus comme jusqu’à présent, dans la catégorie des aliments généraux),</a:t>
            </a:r>
            <a:br>
              <a:rPr lang="fr-FR" sz="1700" dirty="0">
                <a:solidFill>
                  <a:prstClr val="black"/>
                </a:solidFill>
              </a:rPr>
            </a:br>
            <a:br>
              <a:rPr lang="fr-FR" sz="1700" dirty="0">
                <a:solidFill>
                  <a:prstClr val="black"/>
                </a:solidFill>
              </a:rPr>
            </a:br>
            <a:r>
              <a:rPr lang="fr-FR" sz="1700" dirty="0">
                <a:solidFill>
                  <a:prstClr val="black"/>
                </a:solidFill>
              </a:rPr>
              <a:t>4. un ajout de point négatifs dans le calcul du Nutri-Score en cas de présence d’édulcorants dans les boissons aboutissant à une pénalisation pour les boissons édulcorées</a:t>
            </a:r>
          </a:p>
          <a:p>
            <a:endParaRPr lang="fr-FR" sz="1700" dirty="0">
              <a:solidFill>
                <a:prstClr val="black"/>
              </a:solidFill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495" y="3641433"/>
            <a:ext cx="1862211" cy="1111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214B18A-852F-4618-B62C-B9C8F90CD2A6}"/>
              </a:ext>
            </a:extLst>
          </p:cNvPr>
          <p:cNvSpPr/>
          <p:nvPr/>
        </p:nvSpPr>
        <p:spPr>
          <a:xfrm>
            <a:off x="0" y="106505"/>
            <a:ext cx="10287000" cy="46166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 defTabSz="771521">
              <a:defRPr/>
            </a:pPr>
            <a:r>
              <a:rPr lang="fr-FR" sz="2400" b="1" kern="0" dirty="0">
                <a:solidFill>
                  <a:schemeClr val="bg1"/>
                </a:solidFill>
              </a:rPr>
              <a:t>Mise à jour de l’</a:t>
            </a:r>
            <a:r>
              <a:rPr lang="fr-FR" sz="2400" b="1" kern="0" dirty="0" err="1">
                <a:solidFill>
                  <a:schemeClr val="bg1"/>
                </a:solidFill>
              </a:rPr>
              <a:t>agorithme</a:t>
            </a:r>
            <a:r>
              <a:rPr lang="fr-FR" sz="2400" b="1" kern="0" dirty="0">
                <a:solidFill>
                  <a:schemeClr val="bg1"/>
                </a:solidFill>
              </a:rPr>
              <a:t> du Nutri-Score</a:t>
            </a:r>
          </a:p>
        </p:txBody>
      </p:sp>
    </p:spTree>
    <p:extLst>
      <p:ext uri="{BB962C8B-B14F-4D97-AF65-F5344CB8AC3E}">
        <p14:creationId xmlns:p14="http://schemas.microsoft.com/office/powerpoint/2010/main" val="3562186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560" y="1120658"/>
            <a:ext cx="843070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  <a:tabLst>
                <a:tab pos="1130538" algn="l"/>
              </a:tabLst>
            </a:pPr>
            <a:r>
              <a:rPr lang="fr-FR" sz="2025" b="1" dirty="0">
                <a:solidFill>
                  <a:prstClr val="black"/>
                </a:solidFill>
              </a:rPr>
              <a:t>Les produits très sucrés ou trop salés </a:t>
            </a:r>
            <a:r>
              <a:rPr lang="fr-FR" sz="2025" dirty="0">
                <a:solidFill>
                  <a:prstClr val="black"/>
                </a:solidFill>
              </a:rPr>
              <a:t>sont classés moins favorablement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" y="420317"/>
            <a:ext cx="10328076" cy="403957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algn="ctr" defTabSz="771521"/>
            <a:r>
              <a:rPr lang="fr-FR" sz="2025" b="1" dirty="0">
                <a:solidFill>
                  <a:schemeClr val="bg1"/>
                </a:solidFill>
              </a:rPr>
              <a:t>Impact des modifications de l’algorithme sur le classement des aliments par le Nutri-Score</a:t>
            </a: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678" y="970961"/>
            <a:ext cx="849909" cy="68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5185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560" y="1120658"/>
            <a:ext cx="843070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  <a:tabLst>
                <a:tab pos="1130538" algn="l"/>
              </a:tabLst>
            </a:pPr>
            <a:r>
              <a:rPr lang="fr-FR" sz="2025" b="1" dirty="0">
                <a:solidFill>
                  <a:prstClr val="black"/>
                </a:solidFill>
              </a:rPr>
              <a:t>Les produits très sucrés ou trop salés </a:t>
            </a:r>
            <a:r>
              <a:rPr lang="fr-FR" sz="2025" dirty="0">
                <a:solidFill>
                  <a:prstClr val="black"/>
                </a:solidFill>
              </a:rPr>
              <a:t>sont classés moins favorablement</a:t>
            </a:r>
          </a:p>
        </p:txBody>
      </p:sp>
      <p:pic>
        <p:nvPicPr>
          <p:cNvPr id="15" name="Picture 2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6" t="11087" r="24146" b="11087"/>
          <a:stretch/>
        </p:blipFill>
        <p:spPr bwMode="auto">
          <a:xfrm>
            <a:off x="5873764" y="2375681"/>
            <a:ext cx="1309236" cy="160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193"/>
          <a:stretch/>
        </p:blipFill>
        <p:spPr bwMode="auto">
          <a:xfrm>
            <a:off x="8696542" y="2384405"/>
            <a:ext cx="1336643" cy="1466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2" r="11822"/>
          <a:stretch/>
        </p:blipFill>
        <p:spPr bwMode="auto">
          <a:xfrm>
            <a:off x="2954063" y="2320611"/>
            <a:ext cx="1356830" cy="1494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2" r="10808"/>
          <a:stretch/>
        </p:blipFill>
        <p:spPr bwMode="auto">
          <a:xfrm>
            <a:off x="1359091" y="2379382"/>
            <a:ext cx="1480157" cy="1494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9" r="15877"/>
          <a:stretch/>
        </p:blipFill>
        <p:spPr bwMode="auto">
          <a:xfrm>
            <a:off x="4491280" y="2308374"/>
            <a:ext cx="1244853" cy="1494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9" t="806" r="9455" b="1636"/>
          <a:stretch/>
        </p:blipFill>
        <p:spPr bwMode="auto">
          <a:xfrm>
            <a:off x="7267644" y="2423673"/>
            <a:ext cx="1260232" cy="1411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Image 29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341" y="3958765"/>
            <a:ext cx="729097" cy="3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 descr="nutriscore 2015-10-27_nutriscore b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6" t="34309" r="25243" b="27374"/>
          <a:stretch>
            <a:fillRect/>
          </a:stretch>
        </p:blipFill>
        <p:spPr bwMode="auto">
          <a:xfrm>
            <a:off x="7535969" y="3956030"/>
            <a:ext cx="723614" cy="31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 32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041" y="4686812"/>
            <a:ext cx="721787" cy="31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 29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336" y="3935626"/>
            <a:ext cx="729097" cy="3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29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988" y="3968843"/>
            <a:ext cx="729097" cy="3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942" y="3970275"/>
            <a:ext cx="766198" cy="27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528" y="4691365"/>
            <a:ext cx="766198" cy="27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175" y="4690309"/>
            <a:ext cx="766198" cy="27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Image 29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217" y="4685658"/>
            <a:ext cx="729097" cy="3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 29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308" y="3968843"/>
            <a:ext cx="729097" cy="3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175" y="4717239"/>
            <a:ext cx="766198" cy="27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676" y="4722010"/>
            <a:ext cx="766198" cy="27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ZoneTexte 32"/>
          <p:cNvSpPr txBox="1"/>
          <p:nvPr/>
        </p:nvSpPr>
        <p:spPr>
          <a:xfrm>
            <a:off x="285579" y="3954105"/>
            <a:ext cx="906017" cy="455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81" b="1" dirty="0">
                <a:solidFill>
                  <a:prstClr val="black"/>
                </a:solidFill>
              </a:rPr>
              <a:t>ancien </a:t>
            </a:r>
            <a:br>
              <a:rPr lang="fr-FR" sz="1181" b="1" dirty="0">
                <a:solidFill>
                  <a:prstClr val="black"/>
                </a:solidFill>
              </a:rPr>
            </a:br>
            <a:r>
              <a:rPr lang="fr-FR" sz="1181" b="1" dirty="0">
                <a:solidFill>
                  <a:prstClr val="black"/>
                </a:solidFill>
              </a:rPr>
              <a:t>Nutri-Score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285579" y="4519956"/>
            <a:ext cx="906017" cy="455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81" b="1" dirty="0">
                <a:solidFill>
                  <a:prstClr val="black"/>
                </a:solidFill>
              </a:rPr>
              <a:t>nouveau </a:t>
            </a:r>
            <a:br>
              <a:rPr lang="fr-FR" sz="1181" b="1" dirty="0">
                <a:solidFill>
                  <a:prstClr val="black"/>
                </a:solidFill>
              </a:rPr>
            </a:br>
            <a:r>
              <a:rPr lang="fr-FR" sz="1181" b="1" dirty="0">
                <a:solidFill>
                  <a:prstClr val="black"/>
                </a:solidFill>
              </a:rPr>
              <a:t>Nutri-Score</a:t>
            </a:r>
          </a:p>
        </p:txBody>
      </p:sp>
      <p:cxnSp>
        <p:nvCxnSpPr>
          <p:cNvPr id="35" name="Connecteur droit avec flèche 34"/>
          <p:cNvCxnSpPr/>
          <p:nvPr/>
        </p:nvCxnSpPr>
        <p:spPr>
          <a:xfrm>
            <a:off x="2121610" y="4334905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>
            <a:off x="3703340" y="4347540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>
            <a:off x="5071492" y="4360173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>
            <a:off x="6511652" y="4372807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>
            <a:off x="7951811" y="4395662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>
            <a:off x="9343023" y="4408296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318964" y="1622299"/>
            <a:ext cx="9721080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111" indent="-241111">
              <a:buBlip>
                <a:blip r:embed="rId17"/>
              </a:buBlip>
            </a:pPr>
            <a:r>
              <a:rPr lang="fr-FR" sz="1519" i="1" dirty="0">
                <a:solidFill>
                  <a:srgbClr val="7030A0"/>
                </a:solidFill>
              </a:rPr>
              <a:t>Par exemple, les céréales de petit déjeuner à teneur relativement élevée en sucre ne peuvent plus être classées A et se retrouvent plutôt classées C (seules les céréales peu sucrées sont classées A ou B)</a:t>
            </a: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678" y="970961"/>
            <a:ext cx="849909" cy="68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FB456DAC-9C7B-4CF2-AC09-EFED130EF319}"/>
              </a:ext>
            </a:extLst>
          </p:cNvPr>
          <p:cNvSpPr/>
          <p:nvPr/>
        </p:nvSpPr>
        <p:spPr>
          <a:xfrm>
            <a:off x="1" y="420317"/>
            <a:ext cx="10328076" cy="403957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algn="ctr" defTabSz="771521"/>
            <a:r>
              <a:rPr lang="fr-FR" sz="2025" b="1" dirty="0">
                <a:solidFill>
                  <a:schemeClr val="bg1"/>
                </a:solidFill>
              </a:rPr>
              <a:t>Impact des modifications de l’algorithme sur le classement des aliments par le Nutri-Score</a:t>
            </a:r>
          </a:p>
        </p:txBody>
      </p:sp>
    </p:spTree>
    <p:extLst>
      <p:ext uri="{BB962C8B-B14F-4D97-AF65-F5344CB8AC3E}">
        <p14:creationId xmlns:p14="http://schemas.microsoft.com/office/powerpoint/2010/main" val="3616505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560" y="1120658"/>
            <a:ext cx="843070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  <a:tabLst>
                <a:tab pos="1130538" algn="l"/>
              </a:tabLst>
            </a:pPr>
            <a:r>
              <a:rPr lang="fr-FR" sz="2025" b="1" dirty="0">
                <a:solidFill>
                  <a:prstClr val="black"/>
                </a:solidFill>
              </a:rPr>
              <a:t>Les produits très sucrés ou trop salés </a:t>
            </a:r>
            <a:r>
              <a:rPr lang="fr-FR" sz="2025" dirty="0">
                <a:solidFill>
                  <a:prstClr val="black"/>
                </a:solidFill>
              </a:rPr>
              <a:t>sont classés moins favorablement</a:t>
            </a:r>
          </a:p>
        </p:txBody>
      </p:sp>
      <p:pic>
        <p:nvPicPr>
          <p:cNvPr id="15" name="Picture 2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6" t="11087" r="24146" b="11087"/>
          <a:stretch/>
        </p:blipFill>
        <p:spPr bwMode="auto">
          <a:xfrm>
            <a:off x="5873764" y="2375681"/>
            <a:ext cx="1309236" cy="160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193"/>
          <a:stretch/>
        </p:blipFill>
        <p:spPr bwMode="auto">
          <a:xfrm>
            <a:off x="8696542" y="2384405"/>
            <a:ext cx="1336643" cy="1466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2" r="11822"/>
          <a:stretch/>
        </p:blipFill>
        <p:spPr bwMode="auto">
          <a:xfrm>
            <a:off x="2954063" y="2320611"/>
            <a:ext cx="1356830" cy="1494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2" r="10808"/>
          <a:stretch/>
        </p:blipFill>
        <p:spPr bwMode="auto">
          <a:xfrm>
            <a:off x="1359091" y="2379382"/>
            <a:ext cx="1480157" cy="1494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9" r="15877"/>
          <a:stretch/>
        </p:blipFill>
        <p:spPr bwMode="auto">
          <a:xfrm>
            <a:off x="4491280" y="2308374"/>
            <a:ext cx="1244853" cy="1494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9" t="806" r="9455" b="1636"/>
          <a:stretch/>
        </p:blipFill>
        <p:spPr bwMode="auto">
          <a:xfrm>
            <a:off x="7267644" y="2423673"/>
            <a:ext cx="1260232" cy="1411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Image 29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341" y="3958765"/>
            <a:ext cx="729097" cy="3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 descr="nutriscore 2015-10-27_nutriscore b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6" t="34309" r="25243" b="27374"/>
          <a:stretch>
            <a:fillRect/>
          </a:stretch>
        </p:blipFill>
        <p:spPr bwMode="auto">
          <a:xfrm>
            <a:off x="7535969" y="3956030"/>
            <a:ext cx="723614" cy="31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 32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041" y="4686812"/>
            <a:ext cx="721787" cy="31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 29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336" y="3935626"/>
            <a:ext cx="729097" cy="3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29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988" y="3968843"/>
            <a:ext cx="729097" cy="3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942" y="3970275"/>
            <a:ext cx="766198" cy="27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528" y="4691365"/>
            <a:ext cx="766198" cy="27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175" y="4690309"/>
            <a:ext cx="766198" cy="27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Image 29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217" y="4685658"/>
            <a:ext cx="729097" cy="3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 29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308" y="3968843"/>
            <a:ext cx="729097" cy="3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175" y="4717239"/>
            <a:ext cx="766198" cy="27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676" y="4722010"/>
            <a:ext cx="766198" cy="27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ZoneTexte 32"/>
          <p:cNvSpPr txBox="1"/>
          <p:nvPr/>
        </p:nvSpPr>
        <p:spPr>
          <a:xfrm>
            <a:off x="285579" y="3954105"/>
            <a:ext cx="906017" cy="455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81" b="1" dirty="0">
                <a:solidFill>
                  <a:prstClr val="black"/>
                </a:solidFill>
              </a:rPr>
              <a:t>ancien </a:t>
            </a:r>
            <a:br>
              <a:rPr lang="fr-FR" sz="1181" b="1" dirty="0">
                <a:solidFill>
                  <a:prstClr val="black"/>
                </a:solidFill>
              </a:rPr>
            </a:br>
            <a:r>
              <a:rPr lang="fr-FR" sz="1181" b="1" dirty="0">
                <a:solidFill>
                  <a:prstClr val="black"/>
                </a:solidFill>
              </a:rPr>
              <a:t>Nutri-Score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285579" y="4519956"/>
            <a:ext cx="906017" cy="455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81" b="1" dirty="0">
                <a:solidFill>
                  <a:prstClr val="black"/>
                </a:solidFill>
              </a:rPr>
              <a:t>nouveau </a:t>
            </a:r>
            <a:br>
              <a:rPr lang="fr-FR" sz="1181" b="1" dirty="0">
                <a:solidFill>
                  <a:prstClr val="black"/>
                </a:solidFill>
              </a:rPr>
            </a:br>
            <a:r>
              <a:rPr lang="fr-FR" sz="1181" b="1" dirty="0">
                <a:solidFill>
                  <a:prstClr val="black"/>
                </a:solidFill>
              </a:rPr>
              <a:t>Nutri-Score</a:t>
            </a:r>
          </a:p>
        </p:txBody>
      </p:sp>
      <p:cxnSp>
        <p:nvCxnSpPr>
          <p:cNvPr id="35" name="Connecteur droit avec flèche 34"/>
          <p:cNvCxnSpPr/>
          <p:nvPr/>
        </p:nvCxnSpPr>
        <p:spPr>
          <a:xfrm>
            <a:off x="2121610" y="4334905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>
            <a:off x="3703340" y="4347540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>
            <a:off x="5071492" y="4360173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>
            <a:off x="6511652" y="4372807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>
            <a:off x="7951811" y="4395662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>
            <a:off x="9343023" y="4408296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318964" y="1622299"/>
            <a:ext cx="9721080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111" indent="-241111">
              <a:buBlip>
                <a:blip r:embed="rId17"/>
              </a:buBlip>
            </a:pPr>
            <a:r>
              <a:rPr lang="fr-FR" sz="1519" i="1" dirty="0">
                <a:solidFill>
                  <a:srgbClr val="7030A0"/>
                </a:solidFill>
              </a:rPr>
              <a:t>Par exemple, les céréales de petit déjeuner à teneur relativement élevée en sucre ne peuvent plus être classées A et se retrouvent plutôt classées C (seules les céréales peu sucrées sont classées A ou B)</a:t>
            </a:r>
          </a:p>
        </p:txBody>
      </p:sp>
      <p:sp>
        <p:nvSpPr>
          <p:cNvPr id="3" name="Rectangle 2"/>
          <p:cNvSpPr/>
          <p:nvPr/>
        </p:nvSpPr>
        <p:spPr>
          <a:xfrm>
            <a:off x="476359" y="5231303"/>
            <a:ext cx="9167704" cy="1261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111" indent="-241111">
              <a:buBlip>
                <a:blip r:embed="rId17"/>
              </a:buBlip>
            </a:pPr>
            <a:r>
              <a:rPr lang="fr-FR" sz="1519" i="1" dirty="0">
                <a:solidFill>
                  <a:srgbClr val="7030A0"/>
                </a:solidFill>
              </a:rPr>
              <a:t>Les produits laitiers sucrés  sont moins favorablement  classés</a:t>
            </a:r>
          </a:p>
          <a:p>
            <a:pPr marL="241111" indent="-241111">
              <a:buBlip>
                <a:blip r:embed="rId17"/>
              </a:buBlip>
            </a:pPr>
            <a:endParaRPr lang="fr-FR" sz="1519" i="1" dirty="0">
              <a:solidFill>
                <a:srgbClr val="7030A0"/>
              </a:solidFill>
            </a:endParaRPr>
          </a:p>
          <a:p>
            <a:pPr marL="241111" indent="-241111">
              <a:buBlip>
                <a:blip r:embed="rId17"/>
              </a:buBlip>
            </a:pPr>
            <a:r>
              <a:rPr lang="fr-FR" sz="1519" i="1" dirty="0">
                <a:solidFill>
                  <a:srgbClr val="7030A0"/>
                </a:solidFill>
              </a:rPr>
              <a:t>Meilleure discrimination pour les noix et graines sans sel ni sucre ajoutés, qui sont pour la plupart classées en A ou B, alors que les versions salées et/ou sucrées sont en moyenne en C ou même D</a:t>
            </a:r>
          </a:p>
          <a:p>
            <a:endParaRPr lang="fr-FR" sz="1519" i="1" dirty="0">
              <a:solidFill>
                <a:srgbClr val="7030A0"/>
              </a:solidFill>
            </a:endParaRP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678" y="970961"/>
            <a:ext cx="849909" cy="68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8A50974B-0394-4DD9-8635-C35011AEAE7E}"/>
              </a:ext>
            </a:extLst>
          </p:cNvPr>
          <p:cNvSpPr/>
          <p:nvPr/>
        </p:nvSpPr>
        <p:spPr>
          <a:xfrm>
            <a:off x="1" y="420317"/>
            <a:ext cx="10328076" cy="403957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algn="ctr" defTabSz="771521"/>
            <a:r>
              <a:rPr lang="fr-FR" sz="2025" b="1" dirty="0">
                <a:solidFill>
                  <a:schemeClr val="bg1"/>
                </a:solidFill>
              </a:rPr>
              <a:t>Impact des modifications de l’algorithme sur le classement des aliments par le Nutri-Score</a:t>
            </a:r>
          </a:p>
        </p:txBody>
      </p:sp>
    </p:spTree>
    <p:extLst>
      <p:ext uri="{BB962C8B-B14F-4D97-AF65-F5344CB8AC3E}">
        <p14:creationId xmlns:p14="http://schemas.microsoft.com/office/powerpoint/2010/main" val="3274838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560" y="1120658"/>
            <a:ext cx="843070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produits très sucrés ou trop salés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classés moins favorablement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98636" y="1529789"/>
            <a:ext cx="8481735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prstClr val="black"/>
                </a:solidFill>
              </a:rPr>
              <a:t>Huiles et matières grasses  qui ont de faibles teneurs en acides gras saturés (olive, colza, noix, huile de tournesol oléique) </a:t>
            </a:r>
            <a:r>
              <a:rPr lang="fr-FR" sz="2025" dirty="0">
                <a:solidFill>
                  <a:prstClr val="black"/>
                </a:solidFill>
              </a:rPr>
              <a:t>sont désormais classées B tandis que les autres huiles sont classées en C ou D.</a:t>
            </a: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20" y="2589890"/>
            <a:ext cx="2156460" cy="1847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6" t="-8983" r="28086" b="-1"/>
          <a:stretch/>
        </p:blipFill>
        <p:spPr bwMode="auto">
          <a:xfrm>
            <a:off x="2431651" y="2639748"/>
            <a:ext cx="858287" cy="1683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7" r="20810"/>
          <a:stretch/>
        </p:blipFill>
        <p:spPr bwMode="auto">
          <a:xfrm>
            <a:off x="5593823" y="2781704"/>
            <a:ext cx="936477" cy="151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398" y="3495309"/>
            <a:ext cx="1124499" cy="8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372" y="3617292"/>
            <a:ext cx="1242550" cy="71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9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7" t="-7219" r="20031" b="-1"/>
          <a:stretch/>
        </p:blipFill>
        <p:spPr bwMode="auto">
          <a:xfrm>
            <a:off x="6608861" y="2688621"/>
            <a:ext cx="974557" cy="1665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7" r="25613" b="3586"/>
          <a:stretch/>
        </p:blipFill>
        <p:spPr bwMode="auto">
          <a:xfrm>
            <a:off x="4483241" y="2637780"/>
            <a:ext cx="1043473" cy="172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2" t="1" r="14512" b="-6650"/>
          <a:stretch/>
        </p:blipFill>
        <p:spPr bwMode="auto">
          <a:xfrm>
            <a:off x="3584906" y="2768950"/>
            <a:ext cx="972108" cy="1628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2" descr="F:\Mission PNNS\Illustrations\Nutriscore\nutriscore 2015-10-27_nutriscore b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7" t="34310" r="25243" b="27375"/>
          <a:stretch/>
        </p:blipFill>
        <p:spPr bwMode="auto">
          <a:xfrm>
            <a:off x="1552733" y="5390190"/>
            <a:ext cx="674444" cy="25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F:\Mission PNNS\Illustrations\Nutriscore\nutriscore 2015-10-27_nutriscore d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3565907" y="4600450"/>
            <a:ext cx="675772" cy="25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F:\Mission PNNS\Illustrations\Nutriscore\nutriscore 2015-10-27_nutriscore d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4657447" y="4600450"/>
            <a:ext cx="675772" cy="25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F:\Mission PNNS\Illustrations\Nutriscore\nutriscore 2015-10-27_nutriscore d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5667679" y="4600450"/>
            <a:ext cx="675772" cy="25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F:\Mission PNNS\Illustrations\Nutriscore\nutriscore 2015-10-27_nutriscore d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6763680" y="4600450"/>
            <a:ext cx="675772" cy="25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F:\Mission PNNS\Illustrations\Nutriscore\nutriscore 2015-10-27_nutriscore e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54" t="34310" r="24951" b="27237"/>
          <a:stretch/>
        </p:blipFill>
        <p:spPr bwMode="auto">
          <a:xfrm>
            <a:off x="7897806" y="4600450"/>
            <a:ext cx="686411" cy="25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F:\Mission PNNS\Illustrations\Nutriscore\nutriscore 2015-10-27_nutriscore e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54" t="34310" r="24951" b="27237"/>
          <a:stretch/>
        </p:blipFill>
        <p:spPr bwMode="auto">
          <a:xfrm>
            <a:off x="9164548" y="4600449"/>
            <a:ext cx="686411" cy="25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F:\Mission PNNS\Illustrations\Nutriscore\nutriscore 2015-10-27_nutriscore b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7" t="34310" r="25243" b="27375"/>
          <a:stretch/>
        </p:blipFill>
        <p:spPr bwMode="auto">
          <a:xfrm>
            <a:off x="2563457" y="5390190"/>
            <a:ext cx="674444" cy="25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F:\Mission PNNS\Illustrations\Nutriscore\nutriscore 2015-10-27_nutriscore d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7912331" y="5373472"/>
            <a:ext cx="675772" cy="25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F:\Mission PNNS\Illustrations\Nutriscore\nutriscore 2015-10-27_nutriscore e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54" t="34310" r="24951" b="27237"/>
          <a:stretch/>
        </p:blipFill>
        <p:spPr bwMode="auto">
          <a:xfrm>
            <a:off x="9185014" y="5390287"/>
            <a:ext cx="686411" cy="25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ZoneTexte 63"/>
          <p:cNvSpPr txBox="1"/>
          <p:nvPr/>
        </p:nvSpPr>
        <p:spPr>
          <a:xfrm>
            <a:off x="302065" y="4538169"/>
            <a:ext cx="906017" cy="455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81" b="1" dirty="0">
                <a:solidFill>
                  <a:prstClr val="black"/>
                </a:solidFill>
              </a:rPr>
              <a:t>ancien</a:t>
            </a:r>
            <a:br>
              <a:rPr lang="fr-FR" sz="1181" b="1" dirty="0">
                <a:solidFill>
                  <a:prstClr val="black"/>
                </a:solidFill>
              </a:rPr>
            </a:br>
            <a:r>
              <a:rPr lang="fr-FR" sz="1181" b="1" dirty="0">
                <a:solidFill>
                  <a:prstClr val="black"/>
                </a:solidFill>
              </a:rPr>
              <a:t>Nutri-Score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302065" y="5286290"/>
            <a:ext cx="906017" cy="455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81" b="1" dirty="0">
                <a:solidFill>
                  <a:prstClr val="black"/>
                </a:solidFill>
              </a:rPr>
              <a:t>nouveau</a:t>
            </a:r>
            <a:br>
              <a:rPr lang="fr-FR" sz="1181" b="1" dirty="0">
                <a:solidFill>
                  <a:prstClr val="black"/>
                </a:solidFill>
              </a:rPr>
            </a:br>
            <a:r>
              <a:rPr lang="fr-FR" sz="1181" b="1" dirty="0">
                <a:solidFill>
                  <a:prstClr val="black"/>
                </a:solidFill>
              </a:rPr>
              <a:t>Nutri-Score</a:t>
            </a:r>
          </a:p>
        </p:txBody>
      </p:sp>
      <p:cxnSp>
        <p:nvCxnSpPr>
          <p:cNvPr id="66" name="Connecteur droit avec flèche 65"/>
          <p:cNvCxnSpPr/>
          <p:nvPr/>
        </p:nvCxnSpPr>
        <p:spPr>
          <a:xfrm>
            <a:off x="1922755" y="5001162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/>
          <p:nvPr/>
        </p:nvCxnSpPr>
        <p:spPr>
          <a:xfrm>
            <a:off x="2875248" y="4988528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avec flèche 67"/>
          <p:cNvCxnSpPr/>
          <p:nvPr/>
        </p:nvCxnSpPr>
        <p:spPr>
          <a:xfrm>
            <a:off x="3928365" y="4975896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/>
          <p:cNvCxnSpPr/>
          <p:nvPr/>
        </p:nvCxnSpPr>
        <p:spPr>
          <a:xfrm>
            <a:off x="5020713" y="4963262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69"/>
          <p:cNvCxnSpPr/>
          <p:nvPr/>
        </p:nvCxnSpPr>
        <p:spPr>
          <a:xfrm>
            <a:off x="6034599" y="4950629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70"/>
          <p:cNvCxnSpPr/>
          <p:nvPr/>
        </p:nvCxnSpPr>
        <p:spPr>
          <a:xfrm>
            <a:off x="7087716" y="4937994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/>
          <p:cNvCxnSpPr/>
          <p:nvPr/>
        </p:nvCxnSpPr>
        <p:spPr>
          <a:xfrm>
            <a:off x="8221842" y="4940406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/>
          <p:cNvCxnSpPr/>
          <p:nvPr/>
        </p:nvCxnSpPr>
        <p:spPr>
          <a:xfrm>
            <a:off x="9517986" y="4942816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27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981" y="4605211"/>
            <a:ext cx="696543" cy="24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27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638" y="4629676"/>
            <a:ext cx="696543" cy="24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Picture 27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860" y="5409101"/>
            <a:ext cx="696543" cy="24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1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678" y="970961"/>
            <a:ext cx="849909" cy="68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Picture 2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1" b="34493"/>
          <a:stretch/>
        </p:blipFill>
        <p:spPr bwMode="auto">
          <a:xfrm>
            <a:off x="9326088" y="1665547"/>
            <a:ext cx="617088" cy="74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FB61D929-2DBF-47D0-BE09-03CC254EAA4D}"/>
              </a:ext>
            </a:extLst>
          </p:cNvPr>
          <p:cNvSpPr/>
          <p:nvPr/>
        </p:nvSpPr>
        <p:spPr>
          <a:xfrm>
            <a:off x="1" y="420317"/>
            <a:ext cx="10328076" cy="403957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algn="ctr" defTabSz="771521"/>
            <a:r>
              <a:rPr lang="fr-FR" sz="2025" b="1" dirty="0">
                <a:solidFill>
                  <a:schemeClr val="bg1"/>
                </a:solidFill>
              </a:rPr>
              <a:t>Impact des modifications de l’algorithme sur le classement des aliments par le Nutri-Score</a:t>
            </a:r>
          </a:p>
        </p:txBody>
      </p:sp>
      <p:pic>
        <p:nvPicPr>
          <p:cNvPr id="77" name="Picture 27">
            <a:extLst>
              <a:ext uri="{FF2B5EF4-FFF2-40B4-BE49-F238E27FC236}">
                <a16:creationId xmlns:a16="http://schemas.microsoft.com/office/drawing/2014/main" id="{16484D95-826E-4F76-ACB0-37B81CF4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634" y="5382996"/>
            <a:ext cx="696543" cy="24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27">
            <a:extLst>
              <a:ext uri="{FF2B5EF4-FFF2-40B4-BE49-F238E27FC236}">
                <a16:creationId xmlns:a16="http://schemas.microsoft.com/office/drawing/2014/main" id="{1715AC5E-8D09-4BE5-9DF9-84C142180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408" y="5373472"/>
            <a:ext cx="696543" cy="24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Picture 27">
            <a:extLst>
              <a:ext uri="{FF2B5EF4-FFF2-40B4-BE49-F238E27FC236}">
                <a16:creationId xmlns:a16="http://schemas.microsoft.com/office/drawing/2014/main" id="{62CB6E17-3CBC-4931-BC0B-D7A47244E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182" y="5363948"/>
            <a:ext cx="696543" cy="24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2469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560" y="1120658"/>
            <a:ext cx="843070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produits très sucrés ou trop salés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classés moins favorablement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98636" y="1529789"/>
            <a:ext cx="8662483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Huiles et matières grasses  qui ont de faibles teneurs en acides gras saturés (olive, colza, noix, huile de tournesol oléique)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désormais classées B tandis que l’huile de tournesol passe en C.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04480" y="2587735"/>
            <a:ext cx="9251910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prstClr val="black"/>
                </a:solidFill>
              </a:rPr>
              <a:t>Les plats composés (plats prêts-à-manger, pizzas, etc.) </a:t>
            </a:r>
            <a:r>
              <a:rPr lang="fr-FR" sz="2025" dirty="0">
                <a:solidFill>
                  <a:prstClr val="black"/>
                </a:solidFill>
              </a:rPr>
              <a:t>sont classées moins favorablement, passant en moyenne des classes A/B aux classes B/C ou même D pour certaines catégories de produits notamment les pizzas</a:t>
            </a:r>
          </a:p>
        </p:txBody>
      </p: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678" y="970961"/>
            <a:ext cx="849909" cy="68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Picture 2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1" b="34493"/>
          <a:stretch/>
        </p:blipFill>
        <p:spPr bwMode="auto">
          <a:xfrm>
            <a:off x="9326088" y="1665547"/>
            <a:ext cx="617088" cy="74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2" b="16894"/>
          <a:stretch/>
        </p:blipFill>
        <p:spPr bwMode="auto">
          <a:xfrm>
            <a:off x="9156077" y="2816668"/>
            <a:ext cx="1080517" cy="55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3267EB-A3DE-4B68-863C-3EB5630141DB}"/>
              </a:ext>
            </a:extLst>
          </p:cNvPr>
          <p:cNvSpPr/>
          <p:nvPr/>
        </p:nvSpPr>
        <p:spPr>
          <a:xfrm>
            <a:off x="1" y="420317"/>
            <a:ext cx="10328076" cy="403957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algn="ctr" defTabSz="771521"/>
            <a:r>
              <a:rPr lang="fr-FR" sz="2025" b="1" dirty="0">
                <a:solidFill>
                  <a:schemeClr val="bg1"/>
                </a:solidFill>
              </a:rPr>
              <a:t>Impact des modifications de l’algorithme sur le classement des aliments par le Nutri-Score</a:t>
            </a:r>
          </a:p>
        </p:txBody>
      </p:sp>
    </p:spTree>
    <p:extLst>
      <p:ext uri="{BB962C8B-B14F-4D97-AF65-F5344CB8AC3E}">
        <p14:creationId xmlns:p14="http://schemas.microsoft.com/office/powerpoint/2010/main" val="3454517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560" y="1120658"/>
            <a:ext cx="843070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produits très sucrés ou trop salés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classés moins favorablement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98637" y="1529789"/>
            <a:ext cx="8632003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Huiles et matières grasses  qui ont de faibles teneurs en acides gras saturés (olive, colza, noix, huile de tournesol oléique)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désormais classées B tandis que l’huile de tournesol passe en C.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04479" y="2587734"/>
            <a:ext cx="9085331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plats composés (plats prêts-à-manger, pizzas, etc.)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classées moins favorablement, passant en moyenne des classes A/B aux classes B/C ou même D pour certaines catégories de produits notamment les pizzas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10325" y="3645651"/>
            <a:ext cx="9272370" cy="1235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dirty="0">
                <a:solidFill>
                  <a:prstClr val="black"/>
                </a:solidFill>
              </a:rPr>
              <a:t>Amélioration de la différenciation entre </a:t>
            </a:r>
            <a:r>
              <a:rPr lang="fr-FR" sz="2025" b="1" dirty="0">
                <a:solidFill>
                  <a:prstClr val="black"/>
                </a:solidFill>
              </a:rPr>
              <a:t>les aliments complets riches en fibres </a:t>
            </a:r>
            <a:br>
              <a:rPr lang="fr-FR" sz="2025" b="1" dirty="0">
                <a:solidFill>
                  <a:prstClr val="black"/>
                </a:solidFill>
              </a:rPr>
            </a:br>
            <a:r>
              <a:rPr lang="fr-FR" sz="2025" b="1" dirty="0">
                <a:solidFill>
                  <a:prstClr val="black"/>
                </a:solidFill>
              </a:rPr>
              <a:t>et les produits raffinés (pains, pates, riz)</a:t>
            </a:r>
            <a:br>
              <a:rPr lang="fr-FR" sz="2025" b="1" dirty="0">
                <a:solidFill>
                  <a:prstClr val="black"/>
                </a:solidFill>
              </a:rPr>
            </a:br>
            <a:r>
              <a:rPr lang="fr-FR" sz="1688" i="1" dirty="0">
                <a:solidFill>
                  <a:srgbClr val="7030A0"/>
                </a:solidFill>
              </a:rPr>
              <a:t>Pour le pain, une meilleure discrimination entre les produits complets (principalement A) et les produits raffinés, qui se répartissent entre B et C (selon leur teneur en sel)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678" y="970961"/>
            <a:ext cx="849909" cy="68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1" b="34493"/>
          <a:stretch/>
        </p:blipFill>
        <p:spPr bwMode="auto">
          <a:xfrm>
            <a:off x="9326088" y="1665547"/>
            <a:ext cx="617088" cy="74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492" y="3594713"/>
            <a:ext cx="1052079" cy="462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2" b="16894"/>
          <a:stretch/>
        </p:blipFill>
        <p:spPr bwMode="auto">
          <a:xfrm>
            <a:off x="9156077" y="2816668"/>
            <a:ext cx="1080517" cy="55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59A3DB-4811-4DE9-B5A1-CA5D545CFA4D}"/>
              </a:ext>
            </a:extLst>
          </p:cNvPr>
          <p:cNvSpPr/>
          <p:nvPr/>
        </p:nvSpPr>
        <p:spPr>
          <a:xfrm>
            <a:off x="1" y="420317"/>
            <a:ext cx="10328076" cy="403957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algn="ctr" defTabSz="771521"/>
            <a:r>
              <a:rPr lang="fr-FR" sz="2025" b="1" dirty="0">
                <a:solidFill>
                  <a:schemeClr val="bg1"/>
                </a:solidFill>
              </a:rPr>
              <a:t>Impact des modifications de l’algorithme sur le classement des aliments par le Nutri-Score</a:t>
            </a:r>
          </a:p>
        </p:txBody>
      </p:sp>
    </p:spTree>
    <p:extLst>
      <p:ext uri="{BB962C8B-B14F-4D97-AF65-F5344CB8AC3E}">
        <p14:creationId xmlns:p14="http://schemas.microsoft.com/office/powerpoint/2010/main" val="2936459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560" y="1120658"/>
            <a:ext cx="843070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produits très sucrés ou trop salés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classés moins favorablement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98637" y="1529789"/>
            <a:ext cx="8662483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Huiles et matières grasses  qui ont de faibles teneurs en acides gras saturés (olive, colza, noix, huile de tournesol oléique)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désormais classées B tandis que l’huile de tournesol passe en C.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04479" y="2587734"/>
            <a:ext cx="9085331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plats composés (plats prêts-à-manger, pizzas, etc.)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classées moins favorablement, passant en moyenne des classes A/B aux classes B/C ou même D pour certaines catégories de produits notamment les pizzas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10325" y="3645655"/>
            <a:ext cx="92723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Amélioration de la différenciation entre </a:t>
            </a: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aliments complets riches en fibres </a:t>
            </a:r>
            <a:br>
              <a:rPr lang="fr-FR" sz="2025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et les produits raffinés (pains, pates, riz)</a:t>
            </a:r>
            <a:endParaRPr lang="fr-FR" sz="1688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7403" y="4405525"/>
            <a:ext cx="92723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prstClr val="black"/>
                </a:solidFill>
              </a:rPr>
              <a:t>La viande rouge </a:t>
            </a:r>
            <a:r>
              <a:rPr lang="fr-FR" sz="2025" dirty="0">
                <a:solidFill>
                  <a:prstClr val="black"/>
                </a:solidFill>
              </a:rPr>
              <a:t>est moins bien classée et se retrouve globalement dans des </a:t>
            </a:r>
            <a:br>
              <a:rPr lang="fr-FR" sz="2025" dirty="0">
                <a:solidFill>
                  <a:prstClr val="black"/>
                </a:solidFill>
              </a:rPr>
            </a:br>
            <a:r>
              <a:rPr lang="fr-FR" sz="2025" dirty="0">
                <a:solidFill>
                  <a:prstClr val="black"/>
                </a:solidFill>
              </a:rPr>
              <a:t>classes de notes inférieures à celles de </a:t>
            </a:r>
            <a:r>
              <a:rPr lang="fr-FR" sz="2025" b="1" dirty="0">
                <a:solidFill>
                  <a:prstClr val="black"/>
                </a:solidFill>
              </a:rPr>
              <a:t>la volaille et du poisson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678" y="970961"/>
            <a:ext cx="849909" cy="68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1" b="34493"/>
          <a:stretch/>
        </p:blipFill>
        <p:spPr bwMode="auto">
          <a:xfrm>
            <a:off x="9326088" y="1665547"/>
            <a:ext cx="617088" cy="74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492" y="3594713"/>
            <a:ext cx="1052079" cy="462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1541" y="4346805"/>
            <a:ext cx="929552" cy="52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2" b="16894"/>
          <a:stretch/>
        </p:blipFill>
        <p:spPr bwMode="auto">
          <a:xfrm>
            <a:off x="9156077" y="2816668"/>
            <a:ext cx="1080517" cy="55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5696E81-3D78-49F2-9CFC-113CEED5C169}"/>
              </a:ext>
            </a:extLst>
          </p:cNvPr>
          <p:cNvSpPr/>
          <p:nvPr/>
        </p:nvSpPr>
        <p:spPr>
          <a:xfrm>
            <a:off x="1" y="420317"/>
            <a:ext cx="10328076" cy="403957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algn="ctr" defTabSz="771521"/>
            <a:r>
              <a:rPr lang="fr-FR" sz="2025" b="1" dirty="0">
                <a:solidFill>
                  <a:schemeClr val="bg1"/>
                </a:solidFill>
              </a:rPr>
              <a:t>Impact des modifications de l’algorithme sur le classement des aliments par le Nutri-Score</a:t>
            </a:r>
          </a:p>
        </p:txBody>
      </p:sp>
    </p:spTree>
    <p:extLst>
      <p:ext uri="{BB962C8B-B14F-4D97-AF65-F5344CB8AC3E}">
        <p14:creationId xmlns:p14="http://schemas.microsoft.com/office/powerpoint/2010/main" val="2286987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560" y="1120658"/>
            <a:ext cx="843070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produits très sucrés ou trop salés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classés moins favorablement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98637" y="1529789"/>
            <a:ext cx="8703123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Huiles et matières grasses  qui ont de faibles teneurs en acides gras saturés (olive, colza, noix, huile de tournesol oléique)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désormais classées B tandis que l’huile de tournesol passe en C.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04479" y="2587734"/>
            <a:ext cx="9085331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plats composés (plats prêts-à-manger, pizzas, etc.)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classées moins favorablement, passant en moyenne des classes A/B aux classes B/C ou même D pour certaines catégories de produits notamment les pizzas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10325" y="3645655"/>
            <a:ext cx="92723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Amélioration de la différenciation entre </a:t>
            </a: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aliments complets riches en fibres </a:t>
            </a:r>
            <a:br>
              <a:rPr lang="fr-FR" sz="2025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et les produits raffinés (pains, pates, riz)</a:t>
            </a:r>
            <a:endParaRPr lang="fr-FR" sz="1688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8634" y="5124451"/>
            <a:ext cx="927237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prstClr val="black"/>
                </a:solidFill>
              </a:rPr>
              <a:t>Poissons gras </a:t>
            </a:r>
            <a:r>
              <a:rPr lang="fr-FR" sz="2025" dirty="0">
                <a:solidFill>
                  <a:prstClr val="black"/>
                </a:solidFill>
              </a:rPr>
              <a:t>sans ajout de sel ou d’huile sont mieux notés (catégorie A et B)</a:t>
            </a:r>
          </a:p>
        </p:txBody>
      </p:sp>
      <p:sp>
        <p:nvSpPr>
          <p:cNvPr id="9" name="Rectangle 8"/>
          <p:cNvSpPr/>
          <p:nvPr/>
        </p:nvSpPr>
        <p:spPr>
          <a:xfrm>
            <a:off x="307403" y="4405525"/>
            <a:ext cx="92723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La viande rouge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est moins bien classée et se retrouve globalement dans des </a:t>
            </a:r>
            <a:br>
              <a:rPr lang="fr-FR" sz="2025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classes de notes inférieures à celles de </a:t>
            </a: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la volaille et du poisson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678" y="970961"/>
            <a:ext cx="849909" cy="68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1" b="34493"/>
          <a:stretch/>
        </p:blipFill>
        <p:spPr bwMode="auto">
          <a:xfrm>
            <a:off x="9326088" y="1665547"/>
            <a:ext cx="617088" cy="74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492" y="3594713"/>
            <a:ext cx="1052079" cy="462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1541" y="4346805"/>
            <a:ext cx="929552" cy="52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419" y="4976165"/>
            <a:ext cx="1031026" cy="68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2" b="16894"/>
          <a:stretch/>
        </p:blipFill>
        <p:spPr bwMode="auto">
          <a:xfrm>
            <a:off x="9156077" y="2816668"/>
            <a:ext cx="1080517" cy="55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493CC8C-2A39-428E-B0A1-74B1514E04C4}"/>
              </a:ext>
            </a:extLst>
          </p:cNvPr>
          <p:cNvSpPr/>
          <p:nvPr/>
        </p:nvSpPr>
        <p:spPr>
          <a:xfrm>
            <a:off x="1" y="420317"/>
            <a:ext cx="10328076" cy="403957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algn="ctr" defTabSz="771521"/>
            <a:r>
              <a:rPr lang="fr-FR" sz="2025" b="1" dirty="0">
                <a:solidFill>
                  <a:schemeClr val="bg1"/>
                </a:solidFill>
              </a:rPr>
              <a:t>Impact des modifications de l’algorithme sur le classement des aliments par le Nutri-Score</a:t>
            </a:r>
          </a:p>
        </p:txBody>
      </p:sp>
    </p:spTree>
    <p:extLst>
      <p:ext uri="{BB962C8B-B14F-4D97-AF65-F5344CB8AC3E}">
        <p14:creationId xmlns:p14="http://schemas.microsoft.com/office/powerpoint/2010/main" val="4115551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560" y="1120658"/>
            <a:ext cx="843070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produits très sucrés ou trop salés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classés moins favorablement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98637" y="1529789"/>
            <a:ext cx="8915828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Huiles et matières grasses  qui ont de faibles teneurs en acides gras saturés (olive, colza, noix, huile de tournesol oléique)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désormais classées B </a:t>
            </a:r>
            <a:br>
              <a:rPr lang="fr-FR" sz="2025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tandis que l’huile de tournesol passe en C.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04479" y="2587734"/>
            <a:ext cx="9085331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plats composés (plats prêts-à-manger, pizzas, etc.)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sont classées moins favorablement, passant en moyenne des classes A/B aux classes B/C ou même D pour certaines catégories de produits notamment les pizzas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10325" y="3645655"/>
            <a:ext cx="92723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Amélioration de la différenciation entre </a:t>
            </a: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aliments complets riches en fibres </a:t>
            </a:r>
            <a:br>
              <a:rPr lang="fr-FR" sz="2025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et les produits raffinés (pains, pates, riz)</a:t>
            </a:r>
            <a:endParaRPr lang="fr-FR" sz="1688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8634" y="5124451"/>
            <a:ext cx="927237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Poissons gras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sans ajout de sel ou d’huile sont mieux notés (catégorie A et B)</a:t>
            </a:r>
          </a:p>
        </p:txBody>
      </p:sp>
      <p:sp>
        <p:nvSpPr>
          <p:cNvPr id="9" name="Rectangle 8"/>
          <p:cNvSpPr/>
          <p:nvPr/>
        </p:nvSpPr>
        <p:spPr>
          <a:xfrm>
            <a:off x="307403" y="4405525"/>
            <a:ext cx="92723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La viande rouge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est moins bien classée et se retrouve globalement dans des </a:t>
            </a:r>
            <a:br>
              <a:rPr lang="fr-FR" sz="2025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classes de notes inférieures à celles de </a:t>
            </a: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la volaille et du poisson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01014" y="5536433"/>
            <a:ext cx="936935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dirty="0">
                <a:solidFill>
                  <a:prstClr val="black"/>
                </a:solidFill>
              </a:rPr>
              <a:t>Les </a:t>
            </a:r>
            <a:r>
              <a:rPr lang="fr-FR" sz="2025" b="1" dirty="0">
                <a:solidFill>
                  <a:prstClr val="black"/>
                </a:solidFill>
              </a:rPr>
              <a:t>fromages à pâte dure à faible teneur en sel</a:t>
            </a:r>
            <a:r>
              <a:rPr lang="fr-FR" sz="2025" dirty="0">
                <a:solidFill>
                  <a:prstClr val="black"/>
                </a:solidFill>
              </a:rPr>
              <a:t> (ex: Emmental) passent de D à C; </a:t>
            </a:r>
            <a:br>
              <a:rPr lang="fr-FR" sz="2025" dirty="0">
                <a:solidFill>
                  <a:prstClr val="black"/>
                </a:solidFill>
              </a:rPr>
            </a:br>
            <a:r>
              <a:rPr lang="fr-FR" sz="2025" dirty="0">
                <a:solidFill>
                  <a:prstClr val="black"/>
                </a:solidFill>
              </a:rPr>
              <a:t>les autres restent D ou E en fonction de leur teneur en sel et en AGS)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678" y="970961"/>
            <a:ext cx="849909" cy="68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1" b="34493"/>
          <a:stretch/>
        </p:blipFill>
        <p:spPr bwMode="auto">
          <a:xfrm>
            <a:off x="9326088" y="1665547"/>
            <a:ext cx="617088" cy="74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492" y="3594713"/>
            <a:ext cx="1052079" cy="462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1541" y="4346805"/>
            <a:ext cx="929552" cy="52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419" y="4976165"/>
            <a:ext cx="1031026" cy="68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2" b="16894"/>
          <a:stretch/>
        </p:blipFill>
        <p:spPr bwMode="auto">
          <a:xfrm>
            <a:off x="9156077" y="2816668"/>
            <a:ext cx="1080517" cy="55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8397" y="5685518"/>
            <a:ext cx="937297" cy="62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83DE8BC-9B9C-4670-A2BE-4DCF0C8D0DB8}"/>
              </a:ext>
            </a:extLst>
          </p:cNvPr>
          <p:cNvSpPr/>
          <p:nvPr/>
        </p:nvSpPr>
        <p:spPr>
          <a:xfrm>
            <a:off x="1" y="420317"/>
            <a:ext cx="10328076" cy="403957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algn="ctr" defTabSz="771521"/>
            <a:r>
              <a:rPr lang="fr-FR" sz="2025" b="1" dirty="0">
                <a:solidFill>
                  <a:schemeClr val="bg1"/>
                </a:solidFill>
              </a:rPr>
              <a:t>Impact des modifications de l’algorithme sur le classement des aliments par le Nutri-Score</a:t>
            </a:r>
          </a:p>
        </p:txBody>
      </p:sp>
    </p:spTree>
    <p:extLst>
      <p:ext uri="{BB962C8B-B14F-4D97-AF65-F5344CB8AC3E}">
        <p14:creationId xmlns:p14="http://schemas.microsoft.com/office/powerpoint/2010/main" val="3692621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7699355-7C8E-4947-90F3-0C10F3F45685}"/>
              </a:ext>
            </a:extLst>
          </p:cNvPr>
          <p:cNvSpPr/>
          <p:nvPr/>
        </p:nvSpPr>
        <p:spPr>
          <a:xfrm>
            <a:off x="321858" y="800095"/>
            <a:ext cx="980658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>
                  <a:extLst/>
                </a:blip>
              </a:buBlip>
            </a:pPr>
            <a:r>
              <a:rPr lang="fr-FR" sz="1700" b="1" dirty="0"/>
              <a:t>l’eau reste la seule boisson classée dans la catégorie Nutri-Score A. Toutes les autres boissons, y compris les boissons naturellement à faibles teneurs en calories sont donc classées entre B et E,</a:t>
            </a:r>
            <a:endParaRPr lang="fr-FR" sz="17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A2A74B-FFCA-470B-958C-19392E033A58}"/>
              </a:ext>
            </a:extLst>
          </p:cNvPr>
          <p:cNvSpPr/>
          <p:nvPr/>
        </p:nvSpPr>
        <p:spPr>
          <a:xfrm>
            <a:off x="322484" y="1403947"/>
            <a:ext cx="85996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>
                  <a:extLst/>
                </a:blip>
              </a:buBlip>
            </a:pPr>
            <a:r>
              <a:rPr lang="fr-FR" sz="1700" b="1" dirty="0"/>
              <a:t>la classification actuelle des jus de fruits a été maintenue,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ADEA54-A53A-44D8-BCA6-C2171079BD40}"/>
              </a:ext>
            </a:extLst>
          </p:cNvPr>
          <p:cNvSpPr/>
          <p:nvPr/>
        </p:nvSpPr>
        <p:spPr>
          <a:xfrm>
            <a:off x="321854" y="2354004"/>
            <a:ext cx="9742553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>
                  <a:extLst/>
                </a:blip>
              </a:buBlip>
            </a:pPr>
            <a:r>
              <a:rPr lang="fr-FR" sz="1700" b="1" dirty="0"/>
              <a:t>les boissons contenant des édulcorants sont pénalisées et ne sont plus classées B et passent au moins dans la classe C (voire D/E pour celles qui contiennent à la fois des édulcorants et du sucre)</a:t>
            </a:r>
          </a:p>
          <a:p>
            <a:pPr marL="289331" indent="-289331" defTabSz="771521">
              <a:buBlip>
                <a:blip r:embed="rId2">
                  <a:extLst/>
                </a:blip>
              </a:buBlip>
            </a:pPr>
            <a:endParaRPr lang="fr-FR" sz="17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7A6E33-4FDF-4C5A-92C8-6418589475A6}"/>
              </a:ext>
            </a:extLst>
          </p:cNvPr>
          <p:cNvSpPr/>
          <p:nvPr/>
        </p:nvSpPr>
        <p:spPr>
          <a:xfrm>
            <a:off x="321855" y="1764155"/>
            <a:ext cx="974255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>
                  <a:extLst/>
                </a:blip>
              </a:buBlip>
            </a:pPr>
            <a:r>
              <a:rPr lang="fr-FR" sz="1700" b="1" dirty="0"/>
              <a:t>les boissons sucrées avec des teneurs en sucre très limitées (&lt;2 g/100mL) passent en Nutri-Score B, tandis que celles avec des quantités élevées de sucre sont maintenues en D/E,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937768-69EE-40D6-9C5C-1C5281C43171}"/>
              </a:ext>
            </a:extLst>
          </p:cNvPr>
          <p:cNvSpPr/>
          <p:nvPr/>
        </p:nvSpPr>
        <p:spPr>
          <a:xfrm>
            <a:off x="1" y="226352"/>
            <a:ext cx="10328076" cy="415498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algn="ctr" defTabSz="771521"/>
            <a:r>
              <a:rPr lang="fr-FR" sz="2100" b="1" dirty="0">
                <a:solidFill>
                  <a:schemeClr val="bg1"/>
                </a:solidFill>
              </a:rPr>
              <a:t>Impact des modifications sur le classement des différentes boissons par Nutri-Score (1)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D68EEF4-9DD0-4ADA-A5B4-FDD2E7E982D4}"/>
              </a:ext>
            </a:extLst>
          </p:cNvPr>
          <p:cNvSpPr txBox="1"/>
          <p:nvPr/>
        </p:nvSpPr>
        <p:spPr>
          <a:xfrm>
            <a:off x="518452" y="5749764"/>
            <a:ext cx="103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400" b="1" dirty="0">
                <a:solidFill>
                  <a:prstClr val="black"/>
                </a:solidFill>
                <a:latin typeface="Calibri"/>
              </a:rPr>
              <a:t>ancien</a:t>
            </a:r>
            <a:br>
              <a:rPr lang="fr-FR" sz="1400" b="1" dirty="0">
                <a:solidFill>
                  <a:prstClr val="black"/>
                </a:solidFill>
                <a:latin typeface="Calibri"/>
              </a:rPr>
            </a:br>
            <a:r>
              <a:rPr lang="fr-FR" sz="1400" b="1" dirty="0">
                <a:solidFill>
                  <a:prstClr val="black"/>
                </a:solidFill>
                <a:latin typeface="Calibri"/>
              </a:rPr>
              <a:t>Nutri-Score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EE1338F-EDC5-4841-95C3-9EF7098394E9}"/>
              </a:ext>
            </a:extLst>
          </p:cNvPr>
          <p:cNvSpPr txBox="1"/>
          <p:nvPr/>
        </p:nvSpPr>
        <p:spPr>
          <a:xfrm>
            <a:off x="509968" y="6194128"/>
            <a:ext cx="103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400" b="1" dirty="0">
                <a:solidFill>
                  <a:prstClr val="black"/>
                </a:solidFill>
                <a:latin typeface="Calibri"/>
              </a:rPr>
              <a:t>nouveau</a:t>
            </a:r>
            <a:br>
              <a:rPr lang="fr-FR" sz="1400" b="1" dirty="0">
                <a:solidFill>
                  <a:prstClr val="black"/>
                </a:solidFill>
                <a:latin typeface="Calibri"/>
              </a:rPr>
            </a:br>
            <a:r>
              <a:rPr lang="fr-FR" sz="1400" b="1" dirty="0">
                <a:solidFill>
                  <a:prstClr val="black"/>
                </a:solidFill>
                <a:latin typeface="Calibri"/>
              </a:rPr>
              <a:t>Nutri-Score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6D537BE-E3B0-444B-A7DB-7538F8B80FF1}"/>
              </a:ext>
            </a:extLst>
          </p:cNvPr>
          <p:cNvCxnSpPr/>
          <p:nvPr/>
        </p:nvCxnSpPr>
        <p:spPr>
          <a:xfrm>
            <a:off x="2085407" y="6056552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76F42499-7238-4CA9-80F4-D209A3CB638F}"/>
              </a:ext>
            </a:extLst>
          </p:cNvPr>
          <p:cNvCxnSpPr>
            <a:cxnSpLocks/>
          </p:cNvCxnSpPr>
          <p:nvPr/>
        </p:nvCxnSpPr>
        <p:spPr>
          <a:xfrm>
            <a:off x="3567228" y="6029410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B9AF678C-A0AB-49A5-AA55-D1F968D7C1D9}"/>
              </a:ext>
            </a:extLst>
          </p:cNvPr>
          <p:cNvCxnSpPr/>
          <p:nvPr/>
        </p:nvCxnSpPr>
        <p:spPr>
          <a:xfrm>
            <a:off x="2907778" y="6056552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42FB8B1C-2431-4FEA-8A13-464E0E252540}"/>
              </a:ext>
            </a:extLst>
          </p:cNvPr>
          <p:cNvCxnSpPr/>
          <p:nvPr/>
        </p:nvCxnSpPr>
        <p:spPr>
          <a:xfrm>
            <a:off x="4266040" y="6056552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5C1A5BC-007F-4E36-90E8-B0E770C57001}"/>
              </a:ext>
            </a:extLst>
          </p:cNvPr>
          <p:cNvCxnSpPr/>
          <p:nvPr/>
        </p:nvCxnSpPr>
        <p:spPr>
          <a:xfrm>
            <a:off x="5003518" y="6056552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8935A29B-10CF-4A98-8BDD-2192CF11D167}"/>
              </a:ext>
            </a:extLst>
          </p:cNvPr>
          <p:cNvSpPr txBox="1"/>
          <p:nvPr/>
        </p:nvSpPr>
        <p:spPr>
          <a:xfrm>
            <a:off x="2403431" y="3194953"/>
            <a:ext cx="24200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7030A0"/>
                </a:solidFill>
                <a:latin typeface="Calibri"/>
              </a:rPr>
              <a:t>Eau et boissons sucrées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B2F4175-6655-4A83-993A-96853F288A67}"/>
              </a:ext>
            </a:extLst>
          </p:cNvPr>
          <p:cNvSpPr txBox="1"/>
          <p:nvPr/>
        </p:nvSpPr>
        <p:spPr>
          <a:xfrm>
            <a:off x="5143500" y="3190919"/>
            <a:ext cx="189987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7030A0"/>
                </a:solidFill>
                <a:latin typeface="Calibri"/>
              </a:rPr>
              <a:t>Jus de fruits 100%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2983AE0-8B89-42E8-95B5-9487E0957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180" y="5775882"/>
            <a:ext cx="576820" cy="28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9" descr="nutriscore 2015-10-27_nutriscore b">
            <a:extLst>
              <a:ext uri="{FF2B5EF4-FFF2-40B4-BE49-F238E27FC236}">
                <a16:creationId xmlns:a16="http://schemas.microsoft.com/office/drawing/2014/main" id="{31C59752-4AFE-43B8-8216-58C1997E9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6" t="34309" r="25243" b="27374"/>
          <a:stretch>
            <a:fillRect/>
          </a:stretch>
        </p:blipFill>
        <p:spPr bwMode="auto">
          <a:xfrm>
            <a:off x="2564385" y="6332163"/>
            <a:ext cx="555046" cy="28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1AC466-8125-4B06-9CD9-6E870DFD06F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2395"/>
          <a:stretch/>
        </p:blipFill>
        <p:spPr>
          <a:xfrm>
            <a:off x="3162665" y="3801356"/>
            <a:ext cx="819253" cy="133666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20F1ABC-2B85-40F2-AF95-15F2802905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1321" y="3840106"/>
            <a:ext cx="653649" cy="128269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3FA949F-EBD6-45E5-9C3C-90E3229080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655" y="3957969"/>
            <a:ext cx="318951" cy="108103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39EDA16-1320-46CC-B758-30D72D5D220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05"/>
          <a:stretch/>
        </p:blipFill>
        <p:spPr>
          <a:xfrm>
            <a:off x="1861095" y="3922869"/>
            <a:ext cx="655731" cy="1131854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716E945-7912-4BC0-9096-A501CD93A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087" y="6334710"/>
            <a:ext cx="559250" cy="27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E97DF57-85E5-41E3-ABAF-68EB8828B810}"/>
              </a:ext>
            </a:extLst>
          </p:cNvPr>
          <p:cNvSpPr txBox="1"/>
          <p:nvPr/>
        </p:nvSpPr>
        <p:spPr>
          <a:xfrm>
            <a:off x="602852" y="5128216"/>
            <a:ext cx="891591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400" b="1" i="1" dirty="0">
                <a:solidFill>
                  <a:srgbClr val="FF0000"/>
                </a:solidFill>
                <a:latin typeface="Calibri"/>
              </a:rPr>
              <a:t>Sucre</a:t>
            </a:r>
            <a:br>
              <a:rPr lang="fr-FR" sz="1400" b="1" i="1" dirty="0">
                <a:solidFill>
                  <a:srgbClr val="FF0000"/>
                </a:solidFill>
                <a:latin typeface="Calibri"/>
              </a:rPr>
            </a:br>
            <a:r>
              <a:rPr lang="fr-FR" sz="1400" b="1" i="1" dirty="0">
                <a:solidFill>
                  <a:srgbClr val="FF0000"/>
                </a:solidFill>
                <a:latin typeface="Calibri"/>
              </a:rPr>
              <a:t> g/100mL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BF1115C-2EFD-4409-A8E4-291B34D8E2D6}"/>
              </a:ext>
            </a:extLst>
          </p:cNvPr>
          <p:cNvSpPr txBox="1"/>
          <p:nvPr/>
        </p:nvSpPr>
        <p:spPr>
          <a:xfrm>
            <a:off x="1962012" y="5226743"/>
            <a:ext cx="288862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i="1" dirty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4372B1C-57D1-41AA-969C-2CACB992B0AC}"/>
              </a:ext>
            </a:extLst>
          </p:cNvPr>
          <p:cNvSpPr txBox="1"/>
          <p:nvPr/>
        </p:nvSpPr>
        <p:spPr>
          <a:xfrm>
            <a:off x="2761970" y="5226743"/>
            <a:ext cx="288862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i="1" dirty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D85CB79-5CA1-4F1D-94AE-5DAAB67DC017}"/>
              </a:ext>
            </a:extLst>
          </p:cNvPr>
          <p:cNvSpPr txBox="1"/>
          <p:nvPr/>
        </p:nvSpPr>
        <p:spPr>
          <a:xfrm>
            <a:off x="3308481" y="5226743"/>
            <a:ext cx="447559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i="1" dirty="0">
                <a:solidFill>
                  <a:srgbClr val="FF0000"/>
                </a:solidFill>
                <a:latin typeface="Calibri"/>
              </a:rPr>
              <a:t>5.4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337D006-EFDA-44FC-8CDA-847314C71619}"/>
              </a:ext>
            </a:extLst>
          </p:cNvPr>
          <p:cNvSpPr txBox="1"/>
          <p:nvPr/>
        </p:nvSpPr>
        <p:spPr>
          <a:xfrm>
            <a:off x="4025152" y="5226743"/>
            <a:ext cx="447559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i="1" dirty="0">
                <a:solidFill>
                  <a:srgbClr val="FF0000"/>
                </a:solidFill>
                <a:latin typeface="Calibri"/>
              </a:rPr>
              <a:t>8.0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EEA3DB9-5505-4290-BBB9-D709E45A9819}"/>
              </a:ext>
            </a:extLst>
          </p:cNvPr>
          <p:cNvSpPr txBox="1"/>
          <p:nvPr/>
        </p:nvSpPr>
        <p:spPr>
          <a:xfrm>
            <a:off x="4641377" y="5226743"/>
            <a:ext cx="551754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i="1" dirty="0">
                <a:solidFill>
                  <a:srgbClr val="FF0000"/>
                </a:solidFill>
                <a:latin typeface="Calibri"/>
              </a:rPr>
              <a:t>10.6</a:t>
            </a:r>
          </a:p>
        </p:txBody>
      </p:sp>
      <p:pic>
        <p:nvPicPr>
          <p:cNvPr id="37" name="Picture 2" descr="F:\Mission PNNS\Illustrations\Nutriscore\nutriscore 2015-10-27_nutriscore d.jpg">
            <a:extLst>
              <a:ext uri="{FF2B5EF4-FFF2-40B4-BE49-F238E27FC236}">
                <a16:creationId xmlns:a16="http://schemas.microsoft.com/office/drawing/2014/main" id="{DEC30D64-C7D9-47BA-9B97-4240D9843C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3320180" y="5772324"/>
            <a:ext cx="570183" cy="25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F:\Mission PNNS\Illustrations\Nutriscore\nutriscore 2015-10-27_nutriscore d.jpg">
            <a:extLst>
              <a:ext uri="{FF2B5EF4-FFF2-40B4-BE49-F238E27FC236}">
                <a16:creationId xmlns:a16="http://schemas.microsoft.com/office/drawing/2014/main" id="{AD0EECEA-FCE9-404B-9278-92FF9CECF7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3282137" y="6352274"/>
            <a:ext cx="570183" cy="25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79581815-2A4D-4C8B-B59F-E8926B3F8F67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5" t="-2172" r="31960"/>
          <a:stretch/>
        </p:blipFill>
        <p:spPr>
          <a:xfrm>
            <a:off x="6975566" y="3904740"/>
            <a:ext cx="444505" cy="1111636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1468D00F-53C9-4ADB-BA07-A393823D6A2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2250" t="-2173" r="23768" b="4460"/>
          <a:stretch/>
        </p:blipFill>
        <p:spPr>
          <a:xfrm>
            <a:off x="8366365" y="3922870"/>
            <a:ext cx="305870" cy="106311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D41E368E-6FEF-4CFB-BBD5-1A035DE534CB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3" t="3121" r="20852"/>
          <a:stretch/>
        </p:blipFill>
        <p:spPr>
          <a:xfrm>
            <a:off x="8951868" y="4154532"/>
            <a:ext cx="535224" cy="847735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36BE5690-0197-424B-994A-8DEC8A5314CA}"/>
              </a:ext>
            </a:extLst>
          </p:cNvPr>
          <p:cNvSpPr txBox="1"/>
          <p:nvPr/>
        </p:nvSpPr>
        <p:spPr>
          <a:xfrm>
            <a:off x="6981270" y="5226743"/>
            <a:ext cx="288862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i="1" dirty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5673512-86BD-4AD0-B3B4-2714B51CE5E3}"/>
              </a:ext>
            </a:extLst>
          </p:cNvPr>
          <p:cNvSpPr txBox="1"/>
          <p:nvPr/>
        </p:nvSpPr>
        <p:spPr>
          <a:xfrm>
            <a:off x="8366649" y="5244871"/>
            <a:ext cx="288862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i="1" dirty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BA4DB99-582C-40D1-8158-58EF93134DF5}"/>
              </a:ext>
            </a:extLst>
          </p:cNvPr>
          <p:cNvSpPr txBox="1"/>
          <p:nvPr/>
        </p:nvSpPr>
        <p:spPr>
          <a:xfrm>
            <a:off x="7739367" y="5226743"/>
            <a:ext cx="288862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i="1" dirty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10CEA0A-D073-46DB-A884-62FCE3C7ADC9}"/>
              </a:ext>
            </a:extLst>
          </p:cNvPr>
          <p:cNvSpPr txBox="1"/>
          <p:nvPr/>
        </p:nvSpPr>
        <p:spPr>
          <a:xfrm>
            <a:off x="8995699" y="5226743"/>
            <a:ext cx="447559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i="1" dirty="0">
                <a:solidFill>
                  <a:srgbClr val="FF0000"/>
                </a:solidFill>
                <a:latin typeface="Calibri"/>
              </a:rPr>
              <a:t>7.4</a:t>
            </a:r>
          </a:p>
        </p:txBody>
      </p:sp>
      <p:pic>
        <p:nvPicPr>
          <p:cNvPr id="46" name="Picture 2" descr="F:\Mission PNNS\Illustrations\Nutriscore\nutriscore 2015-10-27_nutriscore e.jpg">
            <a:extLst>
              <a:ext uri="{FF2B5EF4-FFF2-40B4-BE49-F238E27FC236}">
                <a16:creationId xmlns:a16="http://schemas.microsoft.com/office/drawing/2014/main" id="{14B93619-DAB2-42D0-912B-A97AD0EB38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54" t="34310" r="24951" b="27237"/>
          <a:stretch/>
        </p:blipFill>
        <p:spPr bwMode="auto">
          <a:xfrm>
            <a:off x="3986355" y="5743176"/>
            <a:ext cx="579159" cy="3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F:\Mission PNNS\Illustrations\Nutriscore\nutriscore 2015-10-27_nutriscore e.jpg">
            <a:extLst>
              <a:ext uri="{FF2B5EF4-FFF2-40B4-BE49-F238E27FC236}">
                <a16:creationId xmlns:a16="http://schemas.microsoft.com/office/drawing/2014/main" id="{7B635DD6-B080-4589-9BCB-7B6735FD6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54" t="34310" r="24951" b="27237"/>
          <a:stretch/>
        </p:blipFill>
        <p:spPr bwMode="auto">
          <a:xfrm>
            <a:off x="4713940" y="5743176"/>
            <a:ext cx="579159" cy="3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F:\Mission PNNS\Illustrations\Nutriscore\nutriscore 2015-10-27_nutriscore d.jpg">
            <a:extLst>
              <a:ext uri="{FF2B5EF4-FFF2-40B4-BE49-F238E27FC236}">
                <a16:creationId xmlns:a16="http://schemas.microsoft.com/office/drawing/2014/main" id="{718EB9BD-82E2-44E9-AC8F-208FD77255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3999780" y="6347704"/>
            <a:ext cx="570183" cy="25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F:\Mission PNNS\Illustrations\Nutriscore\nutriscore 2015-10-27_nutriscore e.jpg">
            <a:extLst>
              <a:ext uri="{FF2B5EF4-FFF2-40B4-BE49-F238E27FC236}">
                <a16:creationId xmlns:a16="http://schemas.microsoft.com/office/drawing/2014/main" id="{477F13F7-CEB6-4A80-BB3F-B23746AE38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54" t="34310" r="24951" b="27237"/>
          <a:stretch/>
        </p:blipFill>
        <p:spPr bwMode="auto">
          <a:xfrm>
            <a:off x="4757692" y="6313816"/>
            <a:ext cx="579159" cy="3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9" descr="nutriscore 2015-10-27_nutriscore b">
            <a:extLst>
              <a:ext uri="{FF2B5EF4-FFF2-40B4-BE49-F238E27FC236}">
                <a16:creationId xmlns:a16="http://schemas.microsoft.com/office/drawing/2014/main" id="{E79CD748-87E3-4E0F-A49D-527EFE1E9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6" t="34309" r="25243" b="27374"/>
          <a:stretch>
            <a:fillRect/>
          </a:stretch>
        </p:blipFill>
        <p:spPr bwMode="auto">
          <a:xfrm>
            <a:off x="6845931" y="5738469"/>
            <a:ext cx="555046" cy="28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9" descr="nutriscore 2015-10-27_nutriscore b">
            <a:extLst>
              <a:ext uri="{FF2B5EF4-FFF2-40B4-BE49-F238E27FC236}">
                <a16:creationId xmlns:a16="http://schemas.microsoft.com/office/drawing/2014/main" id="{FCF12EDB-9B16-40C4-A794-6974C41A8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6" t="34309" r="25243" b="27374"/>
          <a:stretch>
            <a:fillRect/>
          </a:stretch>
        </p:blipFill>
        <p:spPr bwMode="auto">
          <a:xfrm>
            <a:off x="7500740" y="5731359"/>
            <a:ext cx="555046" cy="28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F:\Mission PNNS\Illustrations\Nutriscore\nutriscore 2015-10-27_nutriscore d.jpg">
            <a:extLst>
              <a:ext uri="{FF2B5EF4-FFF2-40B4-BE49-F238E27FC236}">
                <a16:creationId xmlns:a16="http://schemas.microsoft.com/office/drawing/2014/main" id="{594D89AD-EA54-4A1F-A635-F3DE96A4EC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8948446" y="5724450"/>
            <a:ext cx="570183" cy="25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7">
            <a:extLst>
              <a:ext uri="{FF2B5EF4-FFF2-40B4-BE49-F238E27FC236}">
                <a16:creationId xmlns:a16="http://schemas.microsoft.com/office/drawing/2014/main" id="{4F7E4EBD-F08F-4312-9D46-1A187DA50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970" y="6308389"/>
            <a:ext cx="587708" cy="24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F:\Mission PNNS\Illustrations\Nutriscore\nutriscore 2015-10-27_nutriscore d.jpg">
            <a:extLst>
              <a:ext uri="{FF2B5EF4-FFF2-40B4-BE49-F238E27FC236}">
                <a16:creationId xmlns:a16="http://schemas.microsoft.com/office/drawing/2014/main" id="{EB20C85E-F045-4F50-8792-9DBDAD3A46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8274195" y="6303627"/>
            <a:ext cx="570183" cy="25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F:\Mission PNNS\Illustrations\Nutriscore\nutriscore 2015-10-27_nutriscore e.jpg">
            <a:extLst>
              <a:ext uri="{FF2B5EF4-FFF2-40B4-BE49-F238E27FC236}">
                <a16:creationId xmlns:a16="http://schemas.microsoft.com/office/drawing/2014/main" id="{AE8E4A2C-72E4-44F7-AE0B-6DEF1D1EA3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54" t="34310" r="24951" b="27237"/>
          <a:stretch/>
        </p:blipFill>
        <p:spPr bwMode="auto">
          <a:xfrm>
            <a:off x="8975751" y="6275479"/>
            <a:ext cx="579159" cy="3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33F262C9-A748-4CE5-BEB1-27C349C92ECB}"/>
              </a:ext>
            </a:extLst>
          </p:cNvPr>
          <p:cNvCxnSpPr/>
          <p:nvPr/>
        </p:nvCxnSpPr>
        <p:spPr>
          <a:xfrm>
            <a:off x="6088713" y="6044952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Espace réservé du contenu 10">
            <a:extLst>
              <a:ext uri="{FF2B5EF4-FFF2-40B4-BE49-F238E27FC236}">
                <a16:creationId xmlns:a16="http://schemas.microsoft.com/office/drawing/2014/main" id="{22E36BD2-842C-425B-8EC4-213EAB984A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2" t="1396" r="33081" b="717"/>
          <a:stretch/>
        </p:blipFill>
        <p:spPr>
          <a:xfrm>
            <a:off x="5871453" y="3922870"/>
            <a:ext cx="413076" cy="1129544"/>
          </a:xfrm>
        </p:spPr>
      </p:pic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30F9C350-8661-463B-B34C-2A7C744ECAB2}"/>
              </a:ext>
            </a:extLst>
          </p:cNvPr>
          <p:cNvCxnSpPr>
            <a:cxnSpLocks/>
          </p:cNvCxnSpPr>
          <p:nvPr/>
        </p:nvCxnSpPr>
        <p:spPr>
          <a:xfrm>
            <a:off x="7178723" y="6007294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94619885-93E4-4C93-91A7-35E97AD6D8A2}"/>
              </a:ext>
            </a:extLst>
          </p:cNvPr>
          <p:cNvCxnSpPr/>
          <p:nvPr/>
        </p:nvCxnSpPr>
        <p:spPr>
          <a:xfrm>
            <a:off x="7860583" y="6008303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447B2001-EB38-48F4-9C15-66EA6C38BE2B}"/>
              </a:ext>
            </a:extLst>
          </p:cNvPr>
          <p:cNvCxnSpPr/>
          <p:nvPr/>
        </p:nvCxnSpPr>
        <p:spPr>
          <a:xfrm>
            <a:off x="8528907" y="6020908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2523A443-12B9-48FF-B804-EDC7CC17FC9A}"/>
              </a:ext>
            </a:extLst>
          </p:cNvPr>
          <p:cNvCxnSpPr/>
          <p:nvPr/>
        </p:nvCxnSpPr>
        <p:spPr>
          <a:xfrm>
            <a:off x="9257988" y="6008303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Accolade fermante 61">
            <a:extLst>
              <a:ext uri="{FF2B5EF4-FFF2-40B4-BE49-F238E27FC236}">
                <a16:creationId xmlns:a16="http://schemas.microsoft.com/office/drawing/2014/main" id="{0293347E-B30B-401F-BCC8-FE20AA0E06D6}"/>
              </a:ext>
            </a:extLst>
          </p:cNvPr>
          <p:cNvSpPr/>
          <p:nvPr/>
        </p:nvSpPr>
        <p:spPr>
          <a:xfrm rot="16200000">
            <a:off x="3506449" y="2213650"/>
            <a:ext cx="247562" cy="309928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fr-FR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388014C0-9A7D-4C8B-8875-429F0EA13B45}"/>
              </a:ext>
            </a:extLst>
          </p:cNvPr>
          <p:cNvSpPr txBox="1"/>
          <p:nvPr/>
        </p:nvSpPr>
        <p:spPr>
          <a:xfrm>
            <a:off x="7155842" y="3180302"/>
            <a:ext cx="210615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b="1" dirty="0" err="1">
                <a:solidFill>
                  <a:srgbClr val="7030A0"/>
                </a:solidFill>
                <a:latin typeface="Calibri"/>
              </a:rPr>
              <a:t>Boissons</a:t>
            </a:r>
            <a:r>
              <a:rPr lang="en-US" b="1" dirty="0">
                <a:solidFill>
                  <a:srgbClr val="7030A0"/>
                </a:solidFill>
                <a:latin typeface="Calibri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alibri"/>
              </a:rPr>
              <a:t>édulcorées</a:t>
            </a:r>
            <a:endParaRPr lang="fr-FR" b="1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64" name="Accolade fermante 63">
            <a:extLst>
              <a:ext uri="{FF2B5EF4-FFF2-40B4-BE49-F238E27FC236}">
                <a16:creationId xmlns:a16="http://schemas.microsoft.com/office/drawing/2014/main" id="{FE650960-283F-4501-B7F2-2E6867E2B857}"/>
              </a:ext>
            </a:extLst>
          </p:cNvPr>
          <p:cNvSpPr/>
          <p:nvPr/>
        </p:nvSpPr>
        <p:spPr>
          <a:xfrm rot="16200000">
            <a:off x="6037222" y="3253861"/>
            <a:ext cx="172797" cy="972107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fr-FR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Accolade fermante 64">
            <a:extLst>
              <a:ext uri="{FF2B5EF4-FFF2-40B4-BE49-F238E27FC236}">
                <a16:creationId xmlns:a16="http://schemas.microsoft.com/office/drawing/2014/main" id="{1BD98879-2A75-4E6E-8E68-29C917358891}"/>
              </a:ext>
            </a:extLst>
          </p:cNvPr>
          <p:cNvSpPr/>
          <p:nvPr/>
        </p:nvSpPr>
        <p:spPr>
          <a:xfrm rot="16200000">
            <a:off x="8070843" y="2459494"/>
            <a:ext cx="241194" cy="2492448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fr-FR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8FFE02BC-7E99-4A8D-A2AE-6CB151927EDE}"/>
              </a:ext>
            </a:extLst>
          </p:cNvPr>
          <p:cNvCxnSpPr/>
          <p:nvPr/>
        </p:nvCxnSpPr>
        <p:spPr>
          <a:xfrm>
            <a:off x="5372950" y="3705834"/>
            <a:ext cx="54769" cy="315216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8E638B6A-BC79-4ADE-9A5F-9F40BCDA12B1}"/>
              </a:ext>
            </a:extLst>
          </p:cNvPr>
          <p:cNvCxnSpPr/>
          <p:nvPr/>
        </p:nvCxnSpPr>
        <p:spPr>
          <a:xfrm>
            <a:off x="6825122" y="3705832"/>
            <a:ext cx="0" cy="315935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ZoneTexte 67">
            <a:extLst>
              <a:ext uri="{FF2B5EF4-FFF2-40B4-BE49-F238E27FC236}">
                <a16:creationId xmlns:a16="http://schemas.microsoft.com/office/drawing/2014/main" id="{19CC28A0-E2D3-47FD-8A8C-7D53B0A247CE}"/>
              </a:ext>
            </a:extLst>
          </p:cNvPr>
          <p:cNvSpPr txBox="1"/>
          <p:nvPr/>
        </p:nvSpPr>
        <p:spPr>
          <a:xfrm>
            <a:off x="5869858" y="5244871"/>
            <a:ext cx="445956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i="1" dirty="0">
                <a:solidFill>
                  <a:srgbClr val="FF0000"/>
                </a:solidFill>
                <a:latin typeface="Calibri"/>
              </a:rPr>
              <a:t>8,9</a:t>
            </a:r>
          </a:p>
        </p:txBody>
      </p:sp>
      <p:pic>
        <p:nvPicPr>
          <p:cNvPr id="69" name="Image 68">
            <a:extLst>
              <a:ext uri="{FF2B5EF4-FFF2-40B4-BE49-F238E27FC236}">
                <a16:creationId xmlns:a16="http://schemas.microsoft.com/office/drawing/2014/main" id="{1AC62F38-BCE5-4530-8EEE-1ABDF59EA3E7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24082" t="6264" r="23941" b="5160"/>
          <a:stretch/>
        </p:blipFill>
        <p:spPr>
          <a:xfrm>
            <a:off x="7690227" y="4211548"/>
            <a:ext cx="470663" cy="802075"/>
          </a:xfrm>
          <a:prstGeom prst="rect">
            <a:avLst/>
          </a:prstGeom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B4E0295C-AA30-4801-8EAD-3ADDDFE081C8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22697" t="-2963" r="23544" b="1135"/>
          <a:stretch/>
        </p:blipFill>
        <p:spPr>
          <a:xfrm>
            <a:off x="4704052" y="4170914"/>
            <a:ext cx="439448" cy="832364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504AFABC-51F5-4B0A-937A-14CD39FB8ED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549175" y="5772323"/>
            <a:ext cx="642994" cy="272629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1D402E47-1B30-4974-9F88-63DF76CD8A3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845931" y="6298017"/>
            <a:ext cx="642994" cy="272629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EF8C3FF8-2E11-459F-86AA-D37F0B05435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91376" y="6330281"/>
            <a:ext cx="642994" cy="272629"/>
          </a:xfrm>
          <a:prstGeom prst="rect">
            <a:avLst/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40C97221-9944-4434-B650-D793FEBE01C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55450" y="5761544"/>
            <a:ext cx="642994" cy="272629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CC3E4F80-40B3-452A-B045-1C385E9FF5A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156680" y="5730808"/>
            <a:ext cx="642994" cy="27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65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F:\Mission PNNS\Illustrations\Nutriscore\nutriscore 2015-10-27_nutriscore b.jpg">
            <a:extLst>
              <a:ext uri="{FF2B5EF4-FFF2-40B4-BE49-F238E27FC236}">
                <a16:creationId xmlns:a16="http://schemas.microsoft.com/office/drawing/2014/main" id="{5208E0B8-0E7E-49A1-952A-6A56D9B12B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7" t="34310" r="25243" b="27375"/>
          <a:stretch/>
        </p:blipFill>
        <p:spPr bwMode="auto">
          <a:xfrm>
            <a:off x="1892073" y="6173578"/>
            <a:ext cx="688565" cy="30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F:\Mission PNNS\Illustrations\Nutriscore\nutriscore 2015-10-27_nutriscore b.jpg">
            <a:extLst>
              <a:ext uri="{FF2B5EF4-FFF2-40B4-BE49-F238E27FC236}">
                <a16:creationId xmlns:a16="http://schemas.microsoft.com/office/drawing/2014/main" id="{349589FF-CD35-483B-B2C6-D656648241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7" t="34310" r="25243" b="27375"/>
          <a:stretch/>
        </p:blipFill>
        <p:spPr bwMode="auto">
          <a:xfrm>
            <a:off x="3342108" y="6173578"/>
            <a:ext cx="688565" cy="30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F:\Mission PNNS\Illustrations\Nutriscore\nutriscore 2015-10-27_nutriscore d.jpg">
            <a:extLst>
              <a:ext uri="{FF2B5EF4-FFF2-40B4-BE49-F238E27FC236}">
                <a16:creationId xmlns:a16="http://schemas.microsoft.com/office/drawing/2014/main" id="{C9A5E185-6E7F-47F4-9A82-FEC46CF543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6660134" y="6180868"/>
            <a:ext cx="689921" cy="31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890FBB8-F44B-4882-BC63-4E2DDDBE6EC8}"/>
              </a:ext>
            </a:extLst>
          </p:cNvPr>
          <p:cNvCxnSpPr/>
          <p:nvPr/>
        </p:nvCxnSpPr>
        <p:spPr>
          <a:xfrm>
            <a:off x="2264029" y="5811448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572C2633-A88B-446C-BE0C-C25321E3777A}"/>
              </a:ext>
            </a:extLst>
          </p:cNvPr>
          <p:cNvCxnSpPr>
            <a:cxnSpLocks/>
          </p:cNvCxnSpPr>
          <p:nvPr/>
        </p:nvCxnSpPr>
        <p:spPr>
          <a:xfrm>
            <a:off x="3705641" y="5786181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F53EC258-7CBE-41D2-8DD4-4732F2B79C92}"/>
              </a:ext>
            </a:extLst>
          </p:cNvPr>
          <p:cNvCxnSpPr/>
          <p:nvPr/>
        </p:nvCxnSpPr>
        <p:spPr>
          <a:xfrm>
            <a:off x="5399388" y="5762281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C690DD6-1D62-4153-A2C6-404D76B3A7B4}"/>
              </a:ext>
            </a:extLst>
          </p:cNvPr>
          <p:cNvCxnSpPr/>
          <p:nvPr/>
        </p:nvCxnSpPr>
        <p:spPr>
          <a:xfrm>
            <a:off x="7005094" y="5748280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126067AC-7080-4CD0-8E8C-BC317E6441CF}"/>
              </a:ext>
            </a:extLst>
          </p:cNvPr>
          <p:cNvCxnSpPr/>
          <p:nvPr/>
        </p:nvCxnSpPr>
        <p:spPr>
          <a:xfrm>
            <a:off x="8739064" y="5809521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7">
            <a:extLst>
              <a:ext uri="{FF2B5EF4-FFF2-40B4-BE49-F238E27FC236}">
                <a16:creationId xmlns:a16="http://schemas.microsoft.com/office/drawing/2014/main" id="{CCA399BF-D500-41A9-A481-812026D64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207" y="6177010"/>
            <a:ext cx="711127" cy="29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1AA7881-8025-419F-8429-50C1B523D8DC}"/>
              </a:ext>
            </a:extLst>
          </p:cNvPr>
          <p:cNvSpPr txBox="1"/>
          <p:nvPr/>
        </p:nvSpPr>
        <p:spPr>
          <a:xfrm>
            <a:off x="1568351" y="3366965"/>
            <a:ext cx="1171411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7030A0"/>
                </a:solidFill>
                <a:latin typeface="Calibri"/>
              </a:rPr>
              <a:t>Lait écrémé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0D8A235-81F9-4AFC-983F-010C60E17AD8}"/>
              </a:ext>
            </a:extLst>
          </p:cNvPr>
          <p:cNvSpPr txBox="1"/>
          <p:nvPr/>
        </p:nvSpPr>
        <p:spPr>
          <a:xfrm>
            <a:off x="2823129" y="3383625"/>
            <a:ext cx="1663532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7030A0"/>
                </a:solidFill>
                <a:latin typeface="Calibri"/>
              </a:rPr>
              <a:t>Lait demi-écrémé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E4903CF-5255-4731-A778-235A4C65FCF6}"/>
              </a:ext>
            </a:extLst>
          </p:cNvPr>
          <p:cNvSpPr txBox="1"/>
          <p:nvPr/>
        </p:nvSpPr>
        <p:spPr>
          <a:xfrm>
            <a:off x="4819104" y="3366965"/>
            <a:ext cx="1046761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7030A0"/>
                </a:solidFill>
                <a:latin typeface="Calibri"/>
              </a:rPr>
              <a:t>Lait entier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DFC3C71-0700-433D-A7FB-94FFC8A3E67F}"/>
              </a:ext>
            </a:extLst>
          </p:cNvPr>
          <p:cNvSpPr txBox="1"/>
          <p:nvPr/>
        </p:nvSpPr>
        <p:spPr>
          <a:xfrm>
            <a:off x="6184891" y="3366965"/>
            <a:ext cx="1392112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7030A0"/>
                </a:solidFill>
                <a:latin typeface="Calibri"/>
              </a:rPr>
              <a:t>Lait aromatisé</a:t>
            </a:r>
          </a:p>
        </p:txBody>
      </p:sp>
      <p:pic>
        <p:nvPicPr>
          <p:cNvPr id="27" name="Espace réservé du contenu 4">
            <a:extLst>
              <a:ext uri="{FF2B5EF4-FFF2-40B4-BE49-F238E27FC236}">
                <a16:creationId xmlns:a16="http://schemas.microsoft.com/office/drawing/2014/main" id="{7A91E87D-9E92-4E24-B792-0F28DD5FA0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886" y="3988261"/>
            <a:ext cx="1114301" cy="1114301"/>
          </a:xfr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E65CD7D-DD53-4DC3-B58E-13A1802FEB0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596" y="3934585"/>
            <a:ext cx="1285679" cy="128567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8FCDF63-8DC9-4CB8-9B29-7739DDB78FF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623" y="4042782"/>
            <a:ext cx="1196352" cy="119635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64C7A47-6C91-4726-B28D-C88E53576C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175" y="3816908"/>
            <a:ext cx="1494431" cy="1494431"/>
          </a:xfrm>
          <a:prstGeom prst="rect">
            <a:avLst/>
          </a:prstGeom>
        </p:spPr>
      </p:pic>
      <p:pic>
        <p:nvPicPr>
          <p:cNvPr id="31" name="Picture 9" descr="nutriscore 2015-10-27_nutriscore b">
            <a:extLst>
              <a:ext uri="{FF2B5EF4-FFF2-40B4-BE49-F238E27FC236}">
                <a16:creationId xmlns:a16="http://schemas.microsoft.com/office/drawing/2014/main" id="{730C550B-44C4-4AF2-99EF-E184496D9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6" t="34309" r="25243" b="27374"/>
          <a:stretch>
            <a:fillRect/>
          </a:stretch>
        </p:blipFill>
        <p:spPr bwMode="auto">
          <a:xfrm>
            <a:off x="5022567" y="5404631"/>
            <a:ext cx="671606" cy="34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Image 29">
            <a:extLst>
              <a:ext uri="{FF2B5EF4-FFF2-40B4-BE49-F238E27FC236}">
                <a16:creationId xmlns:a16="http://schemas.microsoft.com/office/drawing/2014/main" id="{C182CAC6-B56E-4FF0-A26F-C7DBE9EA3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747" y="5412129"/>
            <a:ext cx="676693" cy="33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61E33E7-3AF8-4408-92BE-77D920F77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075" y="5419396"/>
            <a:ext cx="676693" cy="33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9" descr="nutriscore 2015-10-27_nutriscore b">
            <a:extLst>
              <a:ext uri="{FF2B5EF4-FFF2-40B4-BE49-F238E27FC236}">
                <a16:creationId xmlns:a16="http://schemas.microsoft.com/office/drawing/2014/main" id="{31D7E781-C926-4EF5-A02A-6C1D31FEC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6" t="34309" r="25243" b="27374"/>
          <a:stretch>
            <a:fillRect/>
          </a:stretch>
        </p:blipFill>
        <p:spPr bwMode="auto">
          <a:xfrm>
            <a:off x="6608152" y="5406250"/>
            <a:ext cx="671606" cy="34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9" descr="nutriscore 2015-10-27_nutriscore b">
            <a:extLst>
              <a:ext uri="{FF2B5EF4-FFF2-40B4-BE49-F238E27FC236}">
                <a16:creationId xmlns:a16="http://schemas.microsoft.com/office/drawing/2014/main" id="{EDAEE7EF-0811-406C-AA61-1E20D283A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6" t="34309" r="25243" b="27374"/>
          <a:stretch>
            <a:fillRect/>
          </a:stretch>
        </p:blipFill>
        <p:spPr bwMode="auto">
          <a:xfrm>
            <a:off x="8333725" y="5465821"/>
            <a:ext cx="671606" cy="34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05B7665-FB29-4C48-B5F3-3582D2F23D9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606" y="3934587"/>
            <a:ext cx="1054322" cy="1054322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F208D8D-AE9C-490D-BBA7-F3199FFD6082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t="10306" r="4515"/>
          <a:stretch/>
        </p:blipFill>
        <p:spPr>
          <a:xfrm>
            <a:off x="6218845" y="4268357"/>
            <a:ext cx="1006718" cy="945657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F0D65FD-F300-4C5B-966A-4CC1B64EB8DD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27444" r="27443"/>
          <a:stretch/>
        </p:blipFill>
        <p:spPr>
          <a:xfrm>
            <a:off x="8739064" y="3978417"/>
            <a:ext cx="607568" cy="1346749"/>
          </a:xfrm>
          <a:prstGeom prst="rect">
            <a:avLst/>
          </a:prstGeom>
        </p:spPr>
      </p:pic>
      <p:pic>
        <p:nvPicPr>
          <p:cNvPr id="39" name="Picture 2" descr="F:\Mission PNNS\Illustrations\Nutriscore\nutriscore 2015-10-27_nutriscore d.jpg">
            <a:extLst>
              <a:ext uri="{FF2B5EF4-FFF2-40B4-BE49-F238E27FC236}">
                <a16:creationId xmlns:a16="http://schemas.microsoft.com/office/drawing/2014/main" id="{76CFF1A0-7846-4DB1-A9D2-6334E2097D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8421739" y="6204359"/>
            <a:ext cx="689921" cy="31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72186152-F548-46F4-869E-51E2554D2D70}"/>
              </a:ext>
            </a:extLst>
          </p:cNvPr>
          <p:cNvSpPr txBox="1"/>
          <p:nvPr/>
        </p:nvSpPr>
        <p:spPr>
          <a:xfrm>
            <a:off x="553425" y="5378780"/>
            <a:ext cx="1154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ancien</a:t>
            </a:r>
            <a:br>
              <a:rPr lang="fr-FR" sz="1600" b="1" dirty="0">
                <a:solidFill>
                  <a:prstClr val="black"/>
                </a:solidFill>
                <a:latin typeface="Calibri"/>
              </a:rPr>
            </a:br>
            <a:r>
              <a:rPr lang="fr-FR" sz="1600" b="1" dirty="0">
                <a:solidFill>
                  <a:prstClr val="black"/>
                </a:solidFill>
                <a:latin typeface="Calibri"/>
              </a:rPr>
              <a:t>Nutri-Score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06441DC-48BC-4103-8013-EFA5FEC805DF}"/>
              </a:ext>
            </a:extLst>
          </p:cNvPr>
          <p:cNvSpPr txBox="1"/>
          <p:nvPr/>
        </p:nvSpPr>
        <p:spPr>
          <a:xfrm>
            <a:off x="563774" y="6006225"/>
            <a:ext cx="1154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nouveau</a:t>
            </a:r>
            <a:br>
              <a:rPr lang="fr-FR" sz="1600" b="1" dirty="0">
                <a:solidFill>
                  <a:prstClr val="black"/>
                </a:solidFill>
                <a:latin typeface="Calibri"/>
              </a:rPr>
            </a:br>
            <a:r>
              <a:rPr lang="fr-FR" sz="1600" b="1" dirty="0">
                <a:solidFill>
                  <a:prstClr val="black"/>
                </a:solidFill>
                <a:latin typeface="Calibri"/>
              </a:rPr>
              <a:t>Nutri-Score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4501F9E-2756-427C-9FA1-51A93493EAAA}"/>
              </a:ext>
            </a:extLst>
          </p:cNvPr>
          <p:cNvSpPr txBox="1"/>
          <p:nvPr/>
        </p:nvSpPr>
        <p:spPr>
          <a:xfrm>
            <a:off x="7672678" y="3383346"/>
            <a:ext cx="2283062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7030A0"/>
                </a:solidFill>
                <a:latin typeface="Calibri"/>
              </a:rPr>
              <a:t>Yaourt à boire aromatisé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6014C9-AC68-422B-9DBB-1EA949E9E409}"/>
              </a:ext>
            </a:extLst>
          </p:cNvPr>
          <p:cNvSpPr/>
          <p:nvPr/>
        </p:nvSpPr>
        <p:spPr>
          <a:xfrm>
            <a:off x="272224" y="876538"/>
            <a:ext cx="974255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19">
                  <a:extLst/>
                </a:blip>
              </a:buBlip>
            </a:pPr>
            <a:r>
              <a:rPr lang="fr-FR" sz="1700" b="1" dirty="0"/>
              <a:t>les boissons lactées sucrées (laits aromatisés) ne sont plus A ou B et sont maintenant classées principalement en D et E (certaines de ces boissons à faible teneur en sucre peuvent se retrouver en C),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64AF287-C0A9-4779-8208-D868D687A704}"/>
              </a:ext>
            </a:extLst>
          </p:cNvPr>
          <p:cNvSpPr/>
          <p:nvPr/>
        </p:nvSpPr>
        <p:spPr>
          <a:xfrm>
            <a:off x="284275" y="1479220"/>
            <a:ext cx="974255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19">
                  <a:extLst/>
                </a:blip>
              </a:buBlip>
            </a:pPr>
            <a:r>
              <a:rPr lang="fr-FR" sz="1700" b="1" dirty="0"/>
              <a:t>de même, les boissons fermentées à base de lait (incluant les yogourts à boire sucrés et aromatisés) ne sont plus classées en A mais sont différenciées en fonction de leur teneur en sucre entre les classes de Nutri-Score C et E,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21E59B2-19F5-4D64-8724-6B358F9C9F05}"/>
              </a:ext>
            </a:extLst>
          </p:cNvPr>
          <p:cNvSpPr/>
          <p:nvPr/>
        </p:nvSpPr>
        <p:spPr>
          <a:xfrm>
            <a:off x="275980" y="2295159"/>
            <a:ext cx="974255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19">
                  <a:extLst/>
                </a:blip>
              </a:buBlip>
            </a:pPr>
            <a:r>
              <a:rPr lang="fr-FR" sz="1700" b="1" dirty="0"/>
              <a:t>les boissons à base de plantes (incluant les boissons à base de soja, d’amande, d’avoine, de riz,…) ne sont plus classées A comme initialement. Elles se distribuent entre les classes B e </a:t>
            </a:r>
            <a:r>
              <a:rPr lang="fr-FR" sz="1700" b="1" dirty="0" err="1"/>
              <a:t>E</a:t>
            </a:r>
            <a:r>
              <a:rPr lang="fr-FR" sz="1700" b="1" dirty="0"/>
              <a:t> selon leur composition nutritionnelle,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9507B29-67C2-4AF0-8E29-93DDF42039DF}"/>
              </a:ext>
            </a:extLst>
          </p:cNvPr>
          <p:cNvSpPr/>
          <p:nvPr/>
        </p:nvSpPr>
        <p:spPr>
          <a:xfrm>
            <a:off x="1" y="226352"/>
            <a:ext cx="10328076" cy="415498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algn="ctr" defTabSz="771521"/>
            <a:r>
              <a:rPr lang="fr-FR" sz="2100" b="1" dirty="0">
                <a:solidFill>
                  <a:schemeClr val="bg1"/>
                </a:solidFill>
              </a:rPr>
              <a:t>Impact des modifications sur le classement des différentes boissons par Nutri-Score (2)</a:t>
            </a:r>
          </a:p>
        </p:txBody>
      </p:sp>
    </p:spTree>
    <p:extLst>
      <p:ext uri="{BB962C8B-B14F-4D97-AF65-F5344CB8AC3E}">
        <p14:creationId xmlns:p14="http://schemas.microsoft.com/office/powerpoint/2010/main" val="3740294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99C2D4F0-3F1E-471C-8185-42B1FA45BEF4}"/>
              </a:ext>
            </a:extLst>
          </p:cNvPr>
          <p:cNvSpPr/>
          <p:nvPr/>
        </p:nvSpPr>
        <p:spPr>
          <a:xfrm>
            <a:off x="272224" y="1012841"/>
            <a:ext cx="974255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>
                  <a:extLst/>
                </a:blip>
              </a:buBlip>
            </a:pPr>
            <a:r>
              <a:rPr lang="fr-FR" sz="1700" b="1" dirty="0"/>
              <a:t>les cacaos, cafés et chicorées en poudre sont dorénavant inclus pour le calcul de leur Nutri-Score, dans la catégorie des boissons si leur déclaration nutritionnelle (pour 100g/</a:t>
            </a:r>
            <a:r>
              <a:rPr lang="fr-FR" sz="1700" b="1" dirty="0" err="1"/>
              <a:t>mL</a:t>
            </a:r>
            <a:r>
              <a:rPr lang="fr-FR" sz="1700" b="1" dirty="0"/>
              <a:t>) est indiquée telle que </a:t>
            </a:r>
            <a:br>
              <a:rPr lang="fr-FR" sz="1700" b="1" dirty="0"/>
            </a:br>
            <a:r>
              <a:rPr lang="fr-FR" sz="1700" b="1" dirty="0"/>
              <a:t>« consommée » (c-à-d après reconstitution avec du lait ou de l’eau) plutôt que tel que « vendue »,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32C142B-43C0-4303-B003-20B9F97C8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152" y="2659263"/>
            <a:ext cx="1607344" cy="133409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0DFD98-D84C-4AD3-9F8D-0FB39704C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2295" y="2608529"/>
            <a:ext cx="1495961" cy="14286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391A12-F396-4E1A-AF41-9C3E1CB9F9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6914" y="2429827"/>
            <a:ext cx="1084957" cy="160734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AE3BBB-7384-40ED-B2FD-F9A3FF50A4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0531" y="2429827"/>
            <a:ext cx="1044774" cy="1607344"/>
          </a:xfrm>
          <a:prstGeom prst="rect">
            <a:avLst/>
          </a:prstGeom>
        </p:spPr>
      </p:pic>
      <p:pic>
        <p:nvPicPr>
          <p:cNvPr id="22" name="Picture 2" descr="F:\Mission PNNS\Illustrations\Nutriscore\nutriscore 2015-10-27_nutriscore b.jpg">
            <a:extLst>
              <a:ext uri="{FF2B5EF4-FFF2-40B4-BE49-F238E27FC236}">
                <a16:creationId xmlns:a16="http://schemas.microsoft.com/office/drawing/2014/main" id="{DBDDDAD3-EC07-4A46-B38A-39C24527A0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7" t="34310" r="25243" b="27375"/>
          <a:stretch/>
        </p:blipFill>
        <p:spPr bwMode="auto">
          <a:xfrm>
            <a:off x="4487987" y="4377150"/>
            <a:ext cx="688565" cy="30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F:\Mission PNNS\Illustrations\Nutriscore\nutriscore 2015-10-27_nutriscore d.jpg">
            <a:extLst>
              <a:ext uri="{FF2B5EF4-FFF2-40B4-BE49-F238E27FC236}">
                <a16:creationId xmlns:a16="http://schemas.microsoft.com/office/drawing/2014/main" id="{0F261D66-F668-4F64-939E-24805D33F7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2554407" y="5230102"/>
            <a:ext cx="689921" cy="31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524A236-866A-43BF-BD57-122604CCE451}"/>
              </a:ext>
            </a:extLst>
          </p:cNvPr>
          <p:cNvCxnSpPr/>
          <p:nvPr/>
        </p:nvCxnSpPr>
        <p:spPr>
          <a:xfrm>
            <a:off x="2943224" y="4822600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87BE18D6-16DE-4F2E-929A-BC09FF5C2A33}"/>
              </a:ext>
            </a:extLst>
          </p:cNvPr>
          <p:cNvCxnSpPr>
            <a:cxnSpLocks/>
          </p:cNvCxnSpPr>
          <p:nvPr/>
        </p:nvCxnSpPr>
        <p:spPr>
          <a:xfrm>
            <a:off x="4829173" y="4771566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C6A1C2B3-5183-43B7-BF65-FDAAF83BC980}"/>
              </a:ext>
            </a:extLst>
          </p:cNvPr>
          <p:cNvCxnSpPr/>
          <p:nvPr/>
        </p:nvCxnSpPr>
        <p:spPr>
          <a:xfrm>
            <a:off x="6437970" y="4771566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D769C0E5-4285-4F58-BEC4-DE44FEEE169D}"/>
              </a:ext>
            </a:extLst>
          </p:cNvPr>
          <p:cNvCxnSpPr/>
          <p:nvPr/>
        </p:nvCxnSpPr>
        <p:spPr>
          <a:xfrm>
            <a:off x="8142384" y="4771565"/>
            <a:ext cx="0" cy="29115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9" descr="nutriscore 2015-10-27_nutriscore b">
            <a:extLst>
              <a:ext uri="{FF2B5EF4-FFF2-40B4-BE49-F238E27FC236}">
                <a16:creationId xmlns:a16="http://schemas.microsoft.com/office/drawing/2014/main" id="{7EA4CA12-A666-4089-9E60-11B42D8D3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6" t="34309" r="25243" b="27374"/>
          <a:stretch>
            <a:fillRect/>
          </a:stretch>
        </p:blipFill>
        <p:spPr bwMode="auto">
          <a:xfrm>
            <a:off x="6088076" y="4348378"/>
            <a:ext cx="671606" cy="34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9" descr="nutriscore 2015-10-27_nutriscore b">
            <a:extLst>
              <a:ext uri="{FF2B5EF4-FFF2-40B4-BE49-F238E27FC236}">
                <a16:creationId xmlns:a16="http://schemas.microsoft.com/office/drawing/2014/main" id="{91F23AB2-EC0B-459A-A856-91ED03813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6" t="34309" r="25243" b="27374"/>
          <a:stretch>
            <a:fillRect/>
          </a:stretch>
        </p:blipFill>
        <p:spPr bwMode="auto">
          <a:xfrm>
            <a:off x="7762471" y="4348378"/>
            <a:ext cx="671606" cy="34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9" descr="nutriscore 2015-10-27_nutriscore b">
            <a:extLst>
              <a:ext uri="{FF2B5EF4-FFF2-40B4-BE49-F238E27FC236}">
                <a16:creationId xmlns:a16="http://schemas.microsoft.com/office/drawing/2014/main" id="{F546CC7D-3665-4439-85C4-8A349C78C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6" t="34309" r="25243" b="27374"/>
          <a:stretch>
            <a:fillRect/>
          </a:stretch>
        </p:blipFill>
        <p:spPr bwMode="auto">
          <a:xfrm>
            <a:off x="2548003" y="4364350"/>
            <a:ext cx="702728" cy="34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F:\Mission PNNS\Illustrations\Nutriscore\nutriscore 2015-10-27_nutriscore d.jpg">
            <a:extLst>
              <a:ext uri="{FF2B5EF4-FFF2-40B4-BE49-F238E27FC236}">
                <a16:creationId xmlns:a16="http://schemas.microsoft.com/office/drawing/2014/main" id="{DFB80994-2055-43D1-8680-9D75038FCE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4484213" y="5202034"/>
            <a:ext cx="689921" cy="31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129B1BD-4E63-4EDA-B547-1FBDF6E4291E}"/>
              </a:ext>
            </a:extLst>
          </p:cNvPr>
          <p:cNvSpPr txBox="1"/>
          <p:nvPr/>
        </p:nvSpPr>
        <p:spPr>
          <a:xfrm>
            <a:off x="907780" y="4237825"/>
            <a:ext cx="1154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ancien</a:t>
            </a:r>
            <a:br>
              <a:rPr lang="fr-FR" sz="1600" b="1" dirty="0">
                <a:solidFill>
                  <a:prstClr val="black"/>
                </a:solidFill>
                <a:latin typeface="Calibri"/>
              </a:rPr>
            </a:br>
            <a:r>
              <a:rPr lang="fr-FR" sz="1600" b="1" dirty="0">
                <a:solidFill>
                  <a:prstClr val="black"/>
                </a:solidFill>
                <a:latin typeface="Calibri"/>
              </a:rPr>
              <a:t>Nutri-Score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E12DCC4-454F-4FD4-B307-FB81710CA01A}"/>
              </a:ext>
            </a:extLst>
          </p:cNvPr>
          <p:cNvSpPr txBox="1"/>
          <p:nvPr/>
        </p:nvSpPr>
        <p:spPr>
          <a:xfrm>
            <a:off x="907780" y="5048394"/>
            <a:ext cx="1154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nouveau</a:t>
            </a:r>
            <a:br>
              <a:rPr lang="fr-FR" sz="1600" b="1" dirty="0">
                <a:solidFill>
                  <a:prstClr val="black"/>
                </a:solidFill>
                <a:latin typeface="Calibri"/>
              </a:rPr>
            </a:br>
            <a:r>
              <a:rPr lang="fr-FR" sz="1600" b="1" dirty="0">
                <a:solidFill>
                  <a:prstClr val="black"/>
                </a:solidFill>
                <a:latin typeface="Calibri"/>
              </a:rPr>
              <a:t>Nutri-Score</a:t>
            </a:r>
          </a:p>
        </p:txBody>
      </p:sp>
      <p:pic>
        <p:nvPicPr>
          <p:cNvPr id="39" name="Picture 2" descr="F:\Mission PNNS\Illustrations\Nutriscore\nutriscore 2015-10-27_nutriscore d.jpg">
            <a:extLst>
              <a:ext uri="{FF2B5EF4-FFF2-40B4-BE49-F238E27FC236}">
                <a16:creationId xmlns:a16="http://schemas.microsoft.com/office/drawing/2014/main" id="{838212F0-06EA-421D-9AB5-E7D50C650C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6111566" y="5230102"/>
            <a:ext cx="689921" cy="31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F:\Mission PNNS\Illustrations\Nutriscore\nutriscore 2015-10-27_nutriscore d.jpg">
            <a:extLst>
              <a:ext uri="{FF2B5EF4-FFF2-40B4-BE49-F238E27FC236}">
                <a16:creationId xmlns:a16="http://schemas.microsoft.com/office/drawing/2014/main" id="{FE1C2973-6316-4AE3-986E-D39584189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34173" r="25340" b="27374"/>
          <a:stretch/>
        </p:blipFill>
        <p:spPr bwMode="auto">
          <a:xfrm>
            <a:off x="7786030" y="5206805"/>
            <a:ext cx="689921" cy="31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5D3DFD-EA4B-40A1-A234-F3F383173F4C}"/>
              </a:ext>
            </a:extLst>
          </p:cNvPr>
          <p:cNvSpPr/>
          <p:nvPr/>
        </p:nvSpPr>
        <p:spPr>
          <a:xfrm>
            <a:off x="1" y="226352"/>
            <a:ext cx="10328076" cy="415498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algn="ctr" defTabSz="771521"/>
            <a:r>
              <a:rPr lang="fr-FR" sz="2100" b="1" dirty="0">
                <a:solidFill>
                  <a:schemeClr val="bg1"/>
                </a:solidFill>
              </a:rPr>
              <a:t>Impact des modifications sur le classement des différentes boissons par Nutri-Score (3</a:t>
            </a:r>
          </a:p>
        </p:txBody>
      </p:sp>
    </p:spTree>
    <p:extLst>
      <p:ext uri="{BB962C8B-B14F-4D97-AF65-F5344CB8AC3E}">
        <p14:creationId xmlns:p14="http://schemas.microsoft.com/office/powerpoint/2010/main" val="1144163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5CC9990-04D8-426C-B6C3-56A1F0D0A2F6}"/>
              </a:ext>
            </a:extLst>
          </p:cNvPr>
          <p:cNvSpPr/>
          <p:nvPr/>
        </p:nvSpPr>
        <p:spPr>
          <a:xfrm>
            <a:off x="287977" y="1184131"/>
            <a:ext cx="510185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Calibri" panose="020F0502020204030204" pitchFamily="34" charset="0"/>
              <a:buChar char="●"/>
            </a:pPr>
            <a:r>
              <a:rPr lang="fr-FR" dirty="0">
                <a:solidFill>
                  <a:srgbClr val="002060"/>
                </a:solidFill>
              </a:rPr>
              <a:t>Avec la version initiale du Nutri-Score, 77,9 % des produits ultra-transformés étaient classés Nutri-Score C, D ou E et 22,1% des produits ultra-transformés étaient A ou B.</a:t>
            </a:r>
            <a:br>
              <a:rPr lang="fr-FR" dirty="0">
                <a:solidFill>
                  <a:srgbClr val="002060"/>
                </a:solidFill>
              </a:rPr>
            </a:br>
            <a:r>
              <a:rPr lang="fr-FR" dirty="0">
                <a:solidFill>
                  <a:srgbClr val="002060"/>
                </a:solidFill>
              </a:rPr>
              <a:t> </a:t>
            </a:r>
          </a:p>
          <a:p>
            <a:pPr marL="285750" indent="-285750">
              <a:buClr>
                <a:srgbClr val="FF0000"/>
              </a:buClr>
              <a:buFont typeface="Calibri" panose="020F0502020204030204" pitchFamily="34" charset="0"/>
              <a:buChar char="●"/>
            </a:pPr>
            <a:r>
              <a:rPr lang="fr-FR" dirty="0">
                <a:solidFill>
                  <a:srgbClr val="002060"/>
                </a:solidFill>
              </a:rPr>
              <a:t>Avec la version révisée,</a:t>
            </a:r>
            <a:r>
              <a:rPr lang="fr-FR" b="1" dirty="0">
                <a:solidFill>
                  <a:srgbClr val="002060"/>
                </a:solidFill>
              </a:rPr>
              <a:t> 87,5 % des produits ultra-transformés sont classés Nutri-Score C, D ou E</a:t>
            </a:r>
            <a:r>
              <a:rPr lang="fr-FR" dirty="0">
                <a:solidFill>
                  <a:srgbClr val="002060"/>
                </a:solidFill>
              </a:rPr>
              <a:t> et 12,5 % des produits ultra-transformés sont A ou B.</a:t>
            </a:r>
          </a:p>
          <a:p>
            <a:pPr marL="285750" indent="-285750">
              <a:buClr>
                <a:srgbClr val="FF0000"/>
              </a:buClr>
              <a:buFont typeface="Calibri" panose="020F0502020204030204" pitchFamily="34" charset="0"/>
              <a:buChar char="●"/>
            </a:pP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0B7DD0-2F67-4C25-A3E0-51275B0D705C}"/>
              </a:ext>
            </a:extLst>
          </p:cNvPr>
          <p:cNvSpPr/>
          <p:nvPr/>
        </p:nvSpPr>
        <p:spPr>
          <a:xfrm>
            <a:off x="1435894" y="4417436"/>
            <a:ext cx="8592026" cy="1865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25" dirty="0"/>
              <a:t>Les aliments ultra-transformés constituent le groupe le plus impacté par la révision du Nutri-Score.</a:t>
            </a:r>
          </a:p>
          <a:p>
            <a:endParaRPr lang="fr-FR" sz="1400" dirty="0"/>
          </a:p>
          <a:p>
            <a:r>
              <a:rPr lang="fr-FR" sz="2025" dirty="0"/>
              <a:t>Ces résultats indiquent que la mise à jour du Nutri-Score renforce sa corrélation avec la classification NOVA, même si les deux systèmes mesurent deux dimensions distinctes et complémentaires de la santé des aliments.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5B11E837-3F5A-4893-A3BB-DBC09DF0C815}"/>
              </a:ext>
            </a:extLst>
          </p:cNvPr>
          <p:cNvSpPr/>
          <p:nvPr/>
        </p:nvSpPr>
        <p:spPr>
          <a:xfrm>
            <a:off x="892969" y="4527541"/>
            <a:ext cx="408085" cy="17511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19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0F4AC84F-E003-4DF8-82A6-BC83B66BA16B}"/>
              </a:ext>
            </a:extLst>
          </p:cNvPr>
          <p:cNvSpPr/>
          <p:nvPr/>
        </p:nvSpPr>
        <p:spPr>
          <a:xfrm>
            <a:off x="892969" y="5386339"/>
            <a:ext cx="408085" cy="17511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19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0AADA3-B997-4F9B-A447-A7ECB997D40F}"/>
              </a:ext>
            </a:extLst>
          </p:cNvPr>
          <p:cNvSpPr/>
          <p:nvPr/>
        </p:nvSpPr>
        <p:spPr>
          <a:xfrm>
            <a:off x="1" y="116438"/>
            <a:ext cx="10328076" cy="738664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algn="ctr" defTabSz="771521"/>
            <a:r>
              <a:rPr lang="fr-FR" sz="2100" b="1" dirty="0">
                <a:solidFill>
                  <a:schemeClr val="bg1"/>
                </a:solidFill>
              </a:rPr>
              <a:t>Impact des modifications de l’algorithme sur le classement des aliments</a:t>
            </a:r>
            <a:br>
              <a:rPr lang="fr-FR" sz="2100" b="1" dirty="0">
                <a:solidFill>
                  <a:schemeClr val="bg1"/>
                </a:solidFill>
              </a:rPr>
            </a:br>
            <a:r>
              <a:rPr lang="fr-FR" sz="2100" b="1" dirty="0">
                <a:solidFill>
                  <a:schemeClr val="bg1"/>
                </a:solidFill>
              </a:rPr>
              <a:t> ultra-transformés par le Nutri-Score mis-à-jour par le Comité Scientifique européen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B2FA6FE-DAC7-4BA9-B05E-2776B12F0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859905"/>
            <a:ext cx="4982991" cy="34374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57B45E6-AF4A-4A6F-9711-46C89E6C08E8}"/>
              </a:ext>
            </a:extLst>
          </p:cNvPr>
          <p:cNvSpPr txBox="1"/>
          <p:nvPr/>
        </p:nvSpPr>
        <p:spPr>
          <a:xfrm>
            <a:off x="6309360" y="4021196"/>
            <a:ext cx="60144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dirty="0"/>
              <a:t>2017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D93E90-2FBB-4918-BCB9-21A4AD800630}"/>
              </a:ext>
            </a:extLst>
          </p:cNvPr>
          <p:cNvSpPr txBox="1"/>
          <p:nvPr/>
        </p:nvSpPr>
        <p:spPr>
          <a:xfrm>
            <a:off x="8605520" y="4021196"/>
            <a:ext cx="60144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dirty="0"/>
              <a:t>2024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429C88-BBE1-4C75-B696-DED7992322E0}"/>
              </a:ext>
            </a:extLst>
          </p:cNvPr>
          <p:cNvSpPr/>
          <p:nvPr/>
        </p:nvSpPr>
        <p:spPr>
          <a:xfrm>
            <a:off x="3114677" y="6334131"/>
            <a:ext cx="7085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i="1" dirty="0">
                <a:solidFill>
                  <a:srgbClr val="212121"/>
                </a:solidFill>
                <a:latin typeface="BlinkMacSystemFont"/>
              </a:rPr>
              <a:t>S</a:t>
            </a:r>
            <a:r>
              <a:rPr lang="fr-FR" sz="1200" i="1" dirty="0">
                <a:solidFill>
                  <a:srgbClr val="0070C0"/>
                </a:solidFill>
                <a:latin typeface="BlinkMacSystemFont"/>
              </a:rPr>
              <a:t>arda B et al. </a:t>
            </a:r>
            <a:r>
              <a:rPr lang="fr-FR" sz="1200" i="1" dirty="0" err="1">
                <a:solidFill>
                  <a:srgbClr val="0070C0"/>
                </a:solidFill>
                <a:latin typeface="BlinkMacSystemFont"/>
              </a:rPr>
              <a:t>Complementarity</a:t>
            </a:r>
            <a:r>
              <a:rPr lang="fr-FR" sz="1200" i="1" dirty="0">
                <a:solidFill>
                  <a:srgbClr val="0070C0"/>
                </a:solidFill>
                <a:latin typeface="BlinkMacSystemFont"/>
              </a:rPr>
              <a:t> </a:t>
            </a:r>
            <a:r>
              <a:rPr lang="fr-FR" sz="1200" i="1" dirty="0" err="1">
                <a:solidFill>
                  <a:srgbClr val="0070C0"/>
                </a:solidFill>
                <a:latin typeface="BlinkMacSystemFont"/>
              </a:rPr>
              <a:t>between</a:t>
            </a:r>
            <a:r>
              <a:rPr lang="fr-FR" sz="1200" i="1" dirty="0">
                <a:solidFill>
                  <a:srgbClr val="0070C0"/>
                </a:solidFill>
                <a:latin typeface="BlinkMacSystemFont"/>
              </a:rPr>
              <a:t> the </a:t>
            </a:r>
            <a:r>
              <a:rPr lang="fr-FR" sz="1200" i="1" dirty="0" err="1">
                <a:solidFill>
                  <a:srgbClr val="0070C0"/>
                </a:solidFill>
                <a:latin typeface="BlinkMacSystemFont"/>
              </a:rPr>
              <a:t>updated</a:t>
            </a:r>
            <a:r>
              <a:rPr lang="fr-FR" sz="1200" i="1" dirty="0">
                <a:solidFill>
                  <a:srgbClr val="0070C0"/>
                </a:solidFill>
                <a:latin typeface="BlinkMacSystemFont"/>
              </a:rPr>
              <a:t> version of the front-of-pack nutrition label Nutri-Score </a:t>
            </a:r>
            <a:br>
              <a:rPr lang="fr-FR" sz="1200" i="1" dirty="0">
                <a:solidFill>
                  <a:srgbClr val="0070C0"/>
                </a:solidFill>
                <a:latin typeface="BlinkMacSystemFont"/>
              </a:rPr>
            </a:br>
            <a:r>
              <a:rPr lang="fr-FR" sz="1200" i="1" dirty="0">
                <a:solidFill>
                  <a:srgbClr val="0070C0"/>
                </a:solidFill>
                <a:latin typeface="BlinkMacSystemFont"/>
              </a:rPr>
              <a:t>and  the </a:t>
            </a:r>
            <a:r>
              <a:rPr lang="fr-FR" sz="1200" i="1" dirty="0" err="1">
                <a:solidFill>
                  <a:srgbClr val="0070C0"/>
                </a:solidFill>
                <a:latin typeface="BlinkMacSystemFont"/>
              </a:rPr>
              <a:t>food-processing</a:t>
            </a:r>
            <a:r>
              <a:rPr lang="fr-FR" sz="1200" i="1" dirty="0">
                <a:solidFill>
                  <a:srgbClr val="0070C0"/>
                </a:solidFill>
                <a:latin typeface="BlinkMacSystemFont"/>
              </a:rPr>
              <a:t> NOVA classification. Public </a:t>
            </a:r>
            <a:r>
              <a:rPr lang="fr-FR" sz="1200" i="1" dirty="0" err="1">
                <a:solidFill>
                  <a:srgbClr val="0070C0"/>
                </a:solidFill>
                <a:latin typeface="BlinkMacSystemFont"/>
              </a:rPr>
              <a:t>Health</a:t>
            </a:r>
            <a:r>
              <a:rPr lang="fr-FR" sz="1200" i="1" dirty="0">
                <a:solidFill>
                  <a:srgbClr val="0070C0"/>
                </a:solidFill>
                <a:latin typeface="BlinkMacSystemFont"/>
              </a:rPr>
              <a:t> </a:t>
            </a:r>
            <a:r>
              <a:rPr lang="fr-FR" sz="1200" i="1" dirty="0" err="1">
                <a:solidFill>
                  <a:srgbClr val="0070C0"/>
                </a:solidFill>
                <a:latin typeface="BlinkMacSystemFont"/>
              </a:rPr>
              <a:t>Nutr</a:t>
            </a:r>
            <a:r>
              <a:rPr lang="fr-FR" sz="1200" i="1" dirty="0">
                <a:solidFill>
                  <a:srgbClr val="0070C0"/>
                </a:solidFill>
                <a:latin typeface="BlinkMacSystemFont"/>
              </a:rPr>
              <a:t>. 2024 </a:t>
            </a:r>
            <a:r>
              <a:rPr lang="fr-FR" sz="1200" i="1" dirty="0" err="1">
                <a:solidFill>
                  <a:srgbClr val="0070C0"/>
                </a:solidFill>
                <a:latin typeface="BlinkMacSystemFont"/>
              </a:rPr>
              <a:t>Feb</a:t>
            </a:r>
            <a:r>
              <a:rPr lang="fr-FR" sz="1200" i="1" dirty="0">
                <a:solidFill>
                  <a:srgbClr val="0070C0"/>
                </a:solidFill>
                <a:latin typeface="BlinkMacSystemFont"/>
              </a:rPr>
              <a:t> 1:1-24.</a:t>
            </a:r>
            <a:endParaRPr lang="fr-FR" sz="12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705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560" y="1120658"/>
            <a:ext cx="843070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produits très sucrés ou trop salés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seront classés moins favorablement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294535"/>
            <a:ext cx="10328076" cy="403957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algn="ctr" defTabSz="771521"/>
            <a:r>
              <a:rPr lang="fr-FR" sz="2025" b="1" dirty="0">
                <a:solidFill>
                  <a:schemeClr val="bg1"/>
                </a:solidFill>
              </a:rPr>
              <a:t>Impact des modifications de l’algorithme sur le classement des aliments par le Nutri-Score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98637" y="1529789"/>
            <a:ext cx="8915828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Huiles et matières grasses  qui ont de faibles teneurs en acides gras saturés (olive, colza, noix, huile de tournesol oléique)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seront désormais classées B tandis que l’huile de tournesol passe en C.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04479" y="2587734"/>
            <a:ext cx="9085331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plats composés (plats prêts-à-manger, pizzas, etc.)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seront classées moins favorablement, passant en moyenne des classes A/B aux classes B/C ou même D pour certaines catégories de produits notamment les pizzas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10325" y="3645655"/>
            <a:ext cx="92723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Amélioration de la différenciation entre </a:t>
            </a: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les aliments complets riches en fibres </a:t>
            </a:r>
            <a:br>
              <a:rPr lang="fr-FR" sz="2025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et les produits raffinés (pains, pates, riz)</a:t>
            </a:r>
            <a:endParaRPr lang="fr-FR" sz="1688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8634" y="5124451"/>
            <a:ext cx="927237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Poissons gras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sans ajout de sel ou d’huile : seront mieux notés (catégorie A et B)</a:t>
            </a:r>
          </a:p>
        </p:txBody>
      </p:sp>
      <p:sp>
        <p:nvSpPr>
          <p:cNvPr id="9" name="Rectangle 8"/>
          <p:cNvSpPr/>
          <p:nvPr/>
        </p:nvSpPr>
        <p:spPr>
          <a:xfrm>
            <a:off x="307403" y="4405525"/>
            <a:ext cx="92723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La viande rouge 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sera moins bien classée et se retrouvera globalement dans des classes de notes inférieures à celles de </a:t>
            </a: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la volaille et du poisson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01014" y="5536433"/>
            <a:ext cx="936935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9331" indent="-289331" defTabSz="771521">
              <a:buBlip>
                <a:blip r:embed="rId2"/>
              </a:buBlip>
            </a:pP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Les </a:t>
            </a:r>
            <a:r>
              <a:rPr lang="fr-FR" sz="2025" b="1" dirty="0">
                <a:solidFill>
                  <a:schemeClr val="bg1">
                    <a:lumMod val="85000"/>
                  </a:schemeClr>
                </a:solidFill>
              </a:rPr>
              <a:t>fromages à pâte dure à faible teneur en sel</a:t>
            </a:r>
            <a:r>
              <a:rPr lang="fr-FR" sz="2025" dirty="0">
                <a:solidFill>
                  <a:schemeClr val="bg1">
                    <a:lumMod val="85000"/>
                  </a:schemeClr>
                </a:solidFill>
              </a:rPr>
              <a:t> (ex: Emmental) passeront de D à C; les autres restent D ou E en fonction de leur teneur en sel et en AGS)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678" y="970961"/>
            <a:ext cx="849909" cy="68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1" b="34493"/>
          <a:stretch/>
        </p:blipFill>
        <p:spPr bwMode="auto">
          <a:xfrm>
            <a:off x="9326088" y="1665547"/>
            <a:ext cx="617088" cy="74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492" y="3594713"/>
            <a:ext cx="1052079" cy="462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1541" y="4346805"/>
            <a:ext cx="929552" cy="52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419" y="4976165"/>
            <a:ext cx="1031026" cy="68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2" b="16894"/>
          <a:stretch/>
        </p:blipFill>
        <p:spPr bwMode="auto">
          <a:xfrm>
            <a:off x="9156077" y="2816668"/>
            <a:ext cx="1080517" cy="55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8397" y="5685518"/>
            <a:ext cx="937297" cy="62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598616" y="3418994"/>
            <a:ext cx="6906827" cy="18064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3713" b="1" dirty="0"/>
              <a:t>Meilleur alignement avec les </a:t>
            </a:r>
            <a:br>
              <a:rPr lang="fr-FR" sz="3713" b="1" dirty="0"/>
            </a:br>
            <a:r>
              <a:rPr lang="fr-FR" sz="3713" b="1" dirty="0"/>
              <a:t>recommandations nutritionnelles </a:t>
            </a:r>
            <a:br>
              <a:rPr lang="fr-FR" sz="3713" b="1" dirty="0"/>
            </a:br>
            <a:r>
              <a:rPr lang="fr-FR" sz="3713" b="1" dirty="0"/>
              <a:t>de Santé Publique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48CF842-A9A7-461F-B4FD-CD98ECE756BC}"/>
              </a:ext>
            </a:extLst>
          </p:cNvPr>
          <p:cNvSpPr txBox="1"/>
          <p:nvPr/>
        </p:nvSpPr>
        <p:spPr>
          <a:xfrm>
            <a:off x="3198884" y="1420051"/>
            <a:ext cx="3930308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3200" b="1" i="1" dirty="0">
                <a:solidFill>
                  <a:srgbClr val="0070C0"/>
                </a:solidFill>
              </a:rPr>
              <a:t>Nouveau Nutri-Score :</a:t>
            </a:r>
            <a:br>
              <a:rPr lang="fr-FR" sz="3200" b="1" i="1" dirty="0">
                <a:solidFill>
                  <a:srgbClr val="0070C0"/>
                </a:solidFill>
              </a:rPr>
            </a:br>
            <a:r>
              <a:rPr lang="fr-FR" sz="3200" b="1" i="1" dirty="0">
                <a:solidFill>
                  <a:srgbClr val="0070C0"/>
                </a:solidFill>
              </a:rPr>
              <a:t>1</a:t>
            </a:r>
            <a:r>
              <a:rPr lang="fr-FR" sz="3200" b="1" i="1" baseline="30000" dirty="0">
                <a:solidFill>
                  <a:srgbClr val="0070C0"/>
                </a:solidFill>
              </a:rPr>
              <a:t>er</a:t>
            </a:r>
            <a:r>
              <a:rPr lang="fr-FR" sz="3200" b="1" i="1" dirty="0">
                <a:solidFill>
                  <a:srgbClr val="0070C0"/>
                </a:solidFill>
              </a:rPr>
              <a:t> janvier 2024</a:t>
            </a:r>
          </a:p>
        </p:txBody>
      </p:sp>
    </p:spTree>
    <p:extLst>
      <p:ext uri="{BB962C8B-B14F-4D97-AF65-F5344CB8AC3E}">
        <p14:creationId xmlns:p14="http://schemas.microsoft.com/office/powerpoint/2010/main" val="3175393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6CA6D3-7259-48E1-B912-9547D634E542}"/>
              </a:ext>
            </a:extLst>
          </p:cNvPr>
          <p:cNvSpPr/>
          <p:nvPr/>
        </p:nvSpPr>
        <p:spPr>
          <a:xfrm>
            <a:off x="377190" y="1279251"/>
            <a:ext cx="671320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0" algn="l"/>
              </a:tabLst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340 000 personnes de la cohorte EPIC, 7 pays européens, </a:t>
            </a:r>
            <a:r>
              <a:rPr lang="fr-FR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suivi : 12 ans</a:t>
            </a:r>
            <a:b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manger des aliments mal classés sur l'échelle du Nutri-Score (</a:t>
            </a:r>
            <a:r>
              <a:rPr kumimoji="0" lang="fr-FR" sz="1700" b="1" i="1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dans sa version mise à jour</a:t>
            </a: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est associé à un risque accru de maladies cardiovasculaires  et en particulier d’infarctus du myocarde et d’AVC. </a:t>
            </a: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A8FBE0-2AE0-4360-ADAA-DC7FBA1CC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4251" y="740850"/>
            <a:ext cx="2906008" cy="172390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E04B537-29E6-4B18-9068-A302DCC8C98B}"/>
              </a:ext>
            </a:extLst>
          </p:cNvPr>
          <p:cNvSpPr/>
          <p:nvPr/>
        </p:nvSpPr>
        <p:spPr>
          <a:xfrm>
            <a:off x="377190" y="3054962"/>
            <a:ext cx="640969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700" dirty="0"/>
              <a:t>1279 enfants (11 ans). La version mise à jour de l’algorithme du Nutri-Score a montré des performances plus favorables en terme de capacité de discrimination des aliments vs l’algorithme initial ce qui indique que </a:t>
            </a:r>
            <a:r>
              <a:rPr lang="fr-FR" sz="1700" b="1" dirty="0">
                <a:solidFill>
                  <a:srgbClr val="7030A0"/>
                </a:solidFill>
              </a:rPr>
              <a:t>la révision du Nutri-Score représente une amélioration en termes de santé publique.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5088AB9-C0FA-4A16-932C-260459CAB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823" y="2798234"/>
            <a:ext cx="2626865" cy="17102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FA6572-5D68-4685-9B86-F3875940D0C5}"/>
              </a:ext>
            </a:extLst>
          </p:cNvPr>
          <p:cNvSpPr/>
          <p:nvPr/>
        </p:nvSpPr>
        <p:spPr>
          <a:xfrm>
            <a:off x="467360" y="4949954"/>
            <a:ext cx="662303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700" dirty="0"/>
              <a:t>Analyse de 3 bases de données sur la composition des aliments </a:t>
            </a:r>
            <a:br>
              <a:rPr lang="fr-FR" sz="1700" dirty="0"/>
            </a:br>
            <a:r>
              <a:rPr lang="fr-FR" sz="1700" dirty="0"/>
              <a:t>(n = 46 752 aliments) : l’</a:t>
            </a:r>
            <a:r>
              <a:rPr lang="fr-FR" sz="1700" dirty="0" err="1"/>
              <a:t>Oqali</a:t>
            </a:r>
            <a:r>
              <a:rPr lang="fr-FR" sz="1700" dirty="0"/>
              <a:t>, </a:t>
            </a:r>
            <a:r>
              <a:rPr lang="fr-FR" sz="1700" dirty="0" err="1"/>
              <a:t>OpenFoodFacts</a:t>
            </a:r>
            <a:r>
              <a:rPr lang="fr-FR" sz="1700" dirty="0"/>
              <a:t> et CIQUAL. </a:t>
            </a:r>
            <a:br>
              <a:rPr lang="fr-FR" sz="1700" dirty="0"/>
            </a:br>
            <a:r>
              <a:rPr lang="fr-FR" sz="1700" b="1" dirty="0">
                <a:solidFill>
                  <a:srgbClr val="7030A0"/>
                </a:solidFill>
              </a:rPr>
              <a:t>Le système de profilage nutritionnel mis à jour du Nutri-Score semble évaluer les aliments de manière plus cohérente par rapport aux recommandations nutritionnelles françaises et améliorer le système existant.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C7D129C-38A2-4A1D-8C0C-96109EA87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8581" y="4925822"/>
            <a:ext cx="2397349" cy="171025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F47FD3F-59B0-4C0C-A096-295C65712C3D}"/>
              </a:ext>
            </a:extLst>
          </p:cNvPr>
          <p:cNvSpPr/>
          <p:nvPr/>
        </p:nvSpPr>
        <p:spPr>
          <a:xfrm>
            <a:off x="0" y="79876"/>
            <a:ext cx="10328076" cy="71558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227715" marR="0" lvl="0" indent="0" algn="ctr" defTabSz="7715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2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 de nombreuses études ont démontré l’efficacité du Nutri-Score, de nouvelles études mettent en évidence l’intérêt supplémentaire de la </a:t>
            </a:r>
            <a:r>
              <a:rPr kumimoji="0" lang="fr-FR" sz="2025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version actualisée</a:t>
            </a:r>
            <a:r>
              <a:rPr lang="fr-FR" sz="2025" b="1" dirty="0">
                <a:solidFill>
                  <a:prstClr val="white"/>
                </a:solidFill>
                <a:latin typeface="Calibri"/>
              </a:rPr>
              <a:t> du Nutri-Score</a:t>
            </a:r>
            <a:endParaRPr kumimoji="0" lang="fr-FR" sz="2025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B83C9C-EF5C-4EFE-AB88-40E376EEDCA7}"/>
              </a:ext>
            </a:extLst>
          </p:cNvPr>
          <p:cNvSpPr/>
          <p:nvPr/>
        </p:nvSpPr>
        <p:spPr>
          <a:xfrm>
            <a:off x="254000" y="1004931"/>
            <a:ext cx="9885680" cy="1661993"/>
          </a:xfrm>
          <a:prstGeom prst="rect">
            <a:avLst/>
          </a:prstGeom>
          <a:noFill/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D3877F-D05D-4A46-A4C9-26DF1467FD0D}"/>
              </a:ext>
            </a:extLst>
          </p:cNvPr>
          <p:cNvSpPr/>
          <p:nvPr/>
        </p:nvSpPr>
        <p:spPr>
          <a:xfrm>
            <a:off x="274320" y="2868706"/>
            <a:ext cx="9885680" cy="1710257"/>
          </a:xfrm>
          <a:prstGeom prst="rect">
            <a:avLst/>
          </a:prstGeom>
          <a:noFill/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33E055-B2CE-4960-8DBC-65CF6BF0FBF6}"/>
              </a:ext>
            </a:extLst>
          </p:cNvPr>
          <p:cNvSpPr/>
          <p:nvPr/>
        </p:nvSpPr>
        <p:spPr>
          <a:xfrm>
            <a:off x="264160" y="4910866"/>
            <a:ext cx="9885680" cy="1710257"/>
          </a:xfrm>
          <a:prstGeom prst="rect">
            <a:avLst/>
          </a:prstGeom>
          <a:noFill/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157210"/>
      </p:ext>
    </p:extLst>
  </p:cSld>
  <p:clrMapOvr>
    <a:masterClrMapping/>
  </p:clrMapOvr>
</p:sld>
</file>

<file path=ppt/theme/theme1.xml><?xml version="1.0" encoding="utf-8"?>
<a:theme xmlns:a="http://schemas.openxmlformats.org/drawingml/2006/main" name="1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5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53083</TotalTime>
  <Words>2799</Words>
  <Application>Microsoft Office PowerPoint</Application>
  <PresentationFormat>Diapositives 35 mm</PresentationFormat>
  <Paragraphs>182</Paragraphs>
  <Slides>20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20</vt:i4>
      </vt:variant>
    </vt:vector>
  </HeadingPairs>
  <TitlesOfParts>
    <vt:vector size="30" baseType="lpstr">
      <vt:lpstr>Arial</vt:lpstr>
      <vt:lpstr>BlinkMacSystemFont</vt:lpstr>
      <vt:lpstr>Calibri</vt:lpstr>
      <vt:lpstr>Calibri Light</vt:lpstr>
      <vt:lpstr>Wingdings</vt:lpstr>
      <vt:lpstr>12_Thème Office</vt:lpstr>
      <vt:lpstr>3_Thème Office</vt:lpstr>
      <vt:lpstr>25_Thème Office</vt:lpstr>
      <vt:lpstr>2_Thème Office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Lisa Faulet</dc:creator>
  <cp:lastModifiedBy>Serge HERCBERG</cp:lastModifiedBy>
  <cp:revision>337</cp:revision>
  <cp:lastPrinted>2023-10-06T10:07:14Z</cp:lastPrinted>
  <dcterms:created xsi:type="dcterms:W3CDTF">2022-09-28T12:01:53Z</dcterms:created>
  <dcterms:modified xsi:type="dcterms:W3CDTF">2025-06-04T20:09:29Z</dcterms:modified>
</cp:coreProperties>
</file>